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300" r:id="rId2"/>
    <p:sldId id="266" r:id="rId3"/>
    <p:sldId id="271" r:id="rId4"/>
    <p:sldId id="268" r:id="rId5"/>
    <p:sldId id="263" r:id="rId6"/>
    <p:sldId id="301" r:id="rId7"/>
    <p:sldId id="265" r:id="rId8"/>
    <p:sldId id="294" r:id="rId9"/>
    <p:sldId id="292" r:id="rId10"/>
    <p:sldId id="262" r:id="rId11"/>
    <p:sldId id="257" r:id="rId12"/>
    <p:sldId id="258" r:id="rId13"/>
    <p:sldId id="259" r:id="rId14"/>
    <p:sldId id="264" r:id="rId15"/>
    <p:sldId id="281" r:id="rId16"/>
    <p:sldId id="278" r:id="rId17"/>
    <p:sldId id="270" r:id="rId18"/>
    <p:sldId id="269" r:id="rId19"/>
    <p:sldId id="298" r:id="rId20"/>
    <p:sldId id="289" r:id="rId21"/>
    <p:sldId id="290" r:id="rId22"/>
    <p:sldId id="277" r:id="rId23"/>
    <p:sldId id="282" r:id="rId24"/>
    <p:sldId id="295" r:id="rId25"/>
    <p:sldId id="297" r:id="rId26"/>
    <p:sldId id="293" r:id="rId27"/>
    <p:sldId id="299" r:id="rId28"/>
    <p:sldId id="29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8FC46F-55CD-4B2C-BEDE-ECAEC63083C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685851B-8E2D-4C62-B889-C059D5B1CD7E}">
      <dgm:prSet/>
      <dgm:spPr/>
      <dgm:t>
        <a:bodyPr/>
        <a:lstStyle/>
        <a:p>
          <a:r>
            <a:rPr lang="en-GB"/>
            <a:t>The </a:t>
          </a:r>
          <a:r>
            <a:rPr lang="en-GB" b="1"/>
            <a:t>After Action Render</a:t>
          </a:r>
          <a:r>
            <a:rPr lang="en-GB"/>
            <a:t> suite transforms structured wargame data into dynamic, high-fidelity visual narratives using AI-driven tools for animation, dialog, music, and scene generation. This capability significantly enhances the effectiveness of wargaming in both training and operational contexts by enabling:</a:t>
          </a:r>
          <a:endParaRPr lang="en-US"/>
        </a:p>
      </dgm:t>
    </dgm:pt>
    <dgm:pt modelId="{AE4EB2EA-3CE7-43A6-83FA-D0FA3247084D}" type="parTrans" cxnId="{F787CBC7-22D0-4AE8-9FD2-B6EB6C80DB92}">
      <dgm:prSet/>
      <dgm:spPr/>
      <dgm:t>
        <a:bodyPr/>
        <a:lstStyle/>
        <a:p>
          <a:endParaRPr lang="en-US"/>
        </a:p>
      </dgm:t>
    </dgm:pt>
    <dgm:pt modelId="{D0877108-A1A2-43CC-B4F3-9C266FFFEEF2}" type="sibTrans" cxnId="{F787CBC7-22D0-4AE8-9FD2-B6EB6C80DB92}">
      <dgm:prSet/>
      <dgm:spPr/>
      <dgm:t>
        <a:bodyPr/>
        <a:lstStyle/>
        <a:p>
          <a:endParaRPr lang="en-US"/>
        </a:p>
      </dgm:t>
    </dgm:pt>
    <dgm:pt modelId="{656837EC-CE2B-44AA-9F80-583082599240}">
      <dgm:prSet/>
      <dgm:spPr/>
      <dgm:t>
        <a:bodyPr/>
        <a:lstStyle/>
        <a:p>
          <a:r>
            <a:rPr lang="en-GB" b="1"/>
            <a:t>Seamless End-to-End Production</a:t>
          </a:r>
          <a:br>
            <a:rPr lang="en-GB" b="1"/>
          </a:br>
          <a:r>
            <a:rPr lang="en-GB" b="1"/>
            <a:t> From scenario data to final video output, everything happens within one pipeline</a:t>
          </a:r>
          <a:r>
            <a:rPr lang="en-GB"/>
            <a:t>—eliminating the need for multiple disconnected tools or manual stitching. This boosts speed, reduces errors, and ensures consistency.</a:t>
          </a:r>
          <a:endParaRPr lang="en-US"/>
        </a:p>
      </dgm:t>
    </dgm:pt>
    <dgm:pt modelId="{A9828C10-8475-4438-86CB-CD57C991E793}" type="parTrans" cxnId="{44A39177-2784-4FE1-895E-C5B8D63B53A8}">
      <dgm:prSet/>
      <dgm:spPr/>
      <dgm:t>
        <a:bodyPr/>
        <a:lstStyle/>
        <a:p>
          <a:endParaRPr lang="en-US"/>
        </a:p>
      </dgm:t>
    </dgm:pt>
    <dgm:pt modelId="{41DD4312-F744-4A77-8AA2-2FC9F283739D}" type="sibTrans" cxnId="{44A39177-2784-4FE1-895E-C5B8D63B53A8}">
      <dgm:prSet/>
      <dgm:spPr/>
      <dgm:t>
        <a:bodyPr/>
        <a:lstStyle/>
        <a:p>
          <a:endParaRPr lang="en-US"/>
        </a:p>
      </dgm:t>
    </dgm:pt>
    <dgm:pt modelId="{7AEE9574-928D-4413-8BC3-F9B224E301EC}">
      <dgm:prSet/>
      <dgm:spPr/>
      <dgm:t>
        <a:bodyPr/>
        <a:lstStyle/>
        <a:p>
          <a:r>
            <a:rPr lang="en-GB" b="1"/>
            <a:t>Image Cataloging for Visual Accuracy &amp; Reusability</a:t>
          </a:r>
          <a:br>
            <a:rPr lang="en-GB" b="1"/>
          </a:br>
          <a:r>
            <a:rPr lang="en-GB" b="1"/>
            <a:t> A centralized image catalog ensures standardized, faction-specific, and terrain-appropriate visuals</a:t>
          </a:r>
          <a:r>
            <a:rPr lang="en-GB"/>
            <a:t>, enabling rapid reuse across scenarios while maintaining realism and reducing manual asset searches.</a:t>
          </a:r>
          <a:endParaRPr lang="en-US"/>
        </a:p>
      </dgm:t>
    </dgm:pt>
    <dgm:pt modelId="{E1E7AD1E-59CD-4A30-9F60-8B7E7B4031B9}" type="parTrans" cxnId="{343FA287-6B81-4B38-8189-4006C2920295}">
      <dgm:prSet/>
      <dgm:spPr/>
      <dgm:t>
        <a:bodyPr/>
        <a:lstStyle/>
        <a:p>
          <a:endParaRPr lang="en-US"/>
        </a:p>
      </dgm:t>
    </dgm:pt>
    <dgm:pt modelId="{BF1DCEDE-0DDD-4F6A-8079-95D9D89416E6}" type="sibTrans" cxnId="{343FA287-6B81-4B38-8189-4006C2920295}">
      <dgm:prSet/>
      <dgm:spPr/>
      <dgm:t>
        <a:bodyPr/>
        <a:lstStyle/>
        <a:p>
          <a:endParaRPr lang="en-US"/>
        </a:p>
      </dgm:t>
    </dgm:pt>
    <dgm:pt modelId="{85E5CBB3-5EDB-4264-B51A-F1C54AB26DD7}">
      <dgm:prSet/>
      <dgm:spPr/>
      <dgm:t>
        <a:bodyPr/>
        <a:lstStyle/>
        <a:p>
          <a:r>
            <a:rPr lang="en-GB" b="1"/>
            <a:t>AI-Powered Image &amp; Scene Generation</a:t>
          </a:r>
          <a:br>
            <a:rPr lang="en-GB" b="1"/>
          </a:br>
          <a:r>
            <a:rPr lang="en-GB" b="1"/>
            <a:t> AI generates unit visuals, terrain layouts, and dynamic scenes</a:t>
          </a:r>
          <a:r>
            <a:rPr lang="en-GB"/>
            <a:t> on-the-fly, adapting to structured battle data. This delivers </a:t>
          </a:r>
          <a:r>
            <a:rPr lang="en-GB" b="1"/>
            <a:t>contextual visual fidelity</a:t>
          </a:r>
          <a:r>
            <a:rPr lang="en-GB"/>
            <a:t> with minimal design input—ideal for both SMEs and non-technical users.</a:t>
          </a:r>
          <a:endParaRPr lang="en-US"/>
        </a:p>
      </dgm:t>
    </dgm:pt>
    <dgm:pt modelId="{93394142-F11E-4722-97ED-1E07AC6C4B64}" type="parTrans" cxnId="{5795D9AE-6755-4023-886A-404EC71BF130}">
      <dgm:prSet/>
      <dgm:spPr/>
      <dgm:t>
        <a:bodyPr/>
        <a:lstStyle/>
        <a:p>
          <a:endParaRPr lang="en-US"/>
        </a:p>
      </dgm:t>
    </dgm:pt>
    <dgm:pt modelId="{FAB3E70F-D138-4855-90B1-7194E79FFC60}" type="sibTrans" cxnId="{5795D9AE-6755-4023-886A-404EC71BF130}">
      <dgm:prSet/>
      <dgm:spPr/>
      <dgm:t>
        <a:bodyPr/>
        <a:lstStyle/>
        <a:p>
          <a:endParaRPr lang="en-US"/>
        </a:p>
      </dgm:t>
    </dgm:pt>
    <dgm:pt modelId="{21FF6371-DBEA-4ED1-B45D-1D02FF0F969D}">
      <dgm:prSet/>
      <dgm:spPr/>
      <dgm:t>
        <a:bodyPr/>
        <a:lstStyle/>
        <a:p>
          <a:r>
            <a:rPr lang="en-GB" b="1"/>
            <a:t>Narrative Clarity Through AI Voice-Over</a:t>
          </a:r>
          <a:br>
            <a:rPr lang="en-GB" b="1"/>
          </a:br>
          <a:r>
            <a:rPr lang="en-GB" b="1"/>
            <a:t> Integrated dialog generation and voice narration</a:t>
          </a:r>
          <a:r>
            <a:rPr lang="en-GB"/>
            <a:t> provides contextual explanations of battlefield events, helping commanders, trainees, and analysts absorb complex scenarios </a:t>
          </a:r>
          <a:r>
            <a:rPr lang="en-GB" b="1"/>
            <a:t>quickly and intuitively</a:t>
          </a:r>
          <a:r>
            <a:rPr lang="en-GB"/>
            <a:t>.</a:t>
          </a:r>
          <a:endParaRPr lang="en-US"/>
        </a:p>
      </dgm:t>
    </dgm:pt>
    <dgm:pt modelId="{5812F94E-0DC9-4627-97BB-5763D6278242}" type="parTrans" cxnId="{AF470AAF-6ED3-48E5-81BB-0345739E3177}">
      <dgm:prSet/>
      <dgm:spPr/>
      <dgm:t>
        <a:bodyPr/>
        <a:lstStyle/>
        <a:p>
          <a:endParaRPr lang="en-US"/>
        </a:p>
      </dgm:t>
    </dgm:pt>
    <dgm:pt modelId="{150F6D8C-AA3A-4C55-83DF-512C920F85E5}" type="sibTrans" cxnId="{AF470AAF-6ED3-48E5-81BB-0345739E3177}">
      <dgm:prSet/>
      <dgm:spPr/>
      <dgm:t>
        <a:bodyPr/>
        <a:lstStyle/>
        <a:p>
          <a:endParaRPr lang="en-US"/>
        </a:p>
      </dgm:t>
    </dgm:pt>
    <dgm:pt modelId="{F108093F-5A07-4308-914F-D3EBAFE94BB7}">
      <dgm:prSet/>
      <dgm:spPr/>
      <dgm:t>
        <a:bodyPr/>
        <a:lstStyle/>
        <a:p>
          <a:r>
            <a:rPr lang="en-GB" b="1"/>
            <a:t>Operational Advantage</a:t>
          </a:r>
          <a:br>
            <a:rPr lang="en-GB" b="1"/>
          </a:br>
          <a:r>
            <a:rPr lang="en-GB" b="1"/>
            <a:t> The unified tool creates clear, shareable visual narratives in a could significantly reduce time needed</a:t>
          </a:r>
          <a:r>
            <a:rPr lang="en-GB"/>
            <a:t>—enhancing pre-mission planning, after-action reviews, and cross-unit briefings in both classified and unclassified environments.</a:t>
          </a:r>
          <a:endParaRPr lang="en-US"/>
        </a:p>
      </dgm:t>
    </dgm:pt>
    <dgm:pt modelId="{24DAA3DD-157C-42CB-B1AB-B6E62E229C75}" type="parTrans" cxnId="{7B75D702-F917-46F6-A621-58C3D5C45E16}">
      <dgm:prSet/>
      <dgm:spPr/>
      <dgm:t>
        <a:bodyPr/>
        <a:lstStyle/>
        <a:p>
          <a:endParaRPr lang="en-US"/>
        </a:p>
      </dgm:t>
    </dgm:pt>
    <dgm:pt modelId="{E06EB6EA-A528-40D9-A9BB-F4FD971C0A17}" type="sibTrans" cxnId="{7B75D702-F917-46F6-A621-58C3D5C45E16}">
      <dgm:prSet/>
      <dgm:spPr/>
      <dgm:t>
        <a:bodyPr/>
        <a:lstStyle/>
        <a:p>
          <a:endParaRPr lang="en-US"/>
        </a:p>
      </dgm:t>
    </dgm:pt>
    <dgm:pt modelId="{6D643624-BF12-42C8-8C20-E49D8C9CCAD9}" type="pres">
      <dgm:prSet presAssocID="{438FC46F-55CD-4B2C-BEDE-ECAEC63083CC}" presName="linear" presStyleCnt="0">
        <dgm:presLayoutVars>
          <dgm:animLvl val="lvl"/>
          <dgm:resizeHandles val="exact"/>
        </dgm:presLayoutVars>
      </dgm:prSet>
      <dgm:spPr/>
    </dgm:pt>
    <dgm:pt modelId="{834F43E5-E1C7-44BC-B1DB-36BF12FF5B9D}" type="pres">
      <dgm:prSet presAssocID="{1685851B-8E2D-4C62-B889-C059D5B1CD7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A071B6C-1350-4842-9CD0-361F7D80CA4F}" type="pres">
      <dgm:prSet presAssocID="{D0877108-A1A2-43CC-B4F3-9C266FFFEEF2}" presName="spacer" presStyleCnt="0"/>
      <dgm:spPr/>
    </dgm:pt>
    <dgm:pt modelId="{8B5A9A6A-95D8-4B49-9B33-0FEEAA07AAC1}" type="pres">
      <dgm:prSet presAssocID="{656837EC-CE2B-44AA-9F80-58308259924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0345AE7-50F4-4FAF-9C5A-45A19808488D}" type="pres">
      <dgm:prSet presAssocID="{41DD4312-F744-4A77-8AA2-2FC9F283739D}" presName="spacer" presStyleCnt="0"/>
      <dgm:spPr/>
    </dgm:pt>
    <dgm:pt modelId="{B7CC3AF7-E4FF-4921-BF87-99CB9A43D622}" type="pres">
      <dgm:prSet presAssocID="{7AEE9574-928D-4413-8BC3-F9B224E301E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6B06B0F-A77A-48E6-AF65-A3663665A7A7}" type="pres">
      <dgm:prSet presAssocID="{BF1DCEDE-0DDD-4F6A-8079-95D9D89416E6}" presName="spacer" presStyleCnt="0"/>
      <dgm:spPr/>
    </dgm:pt>
    <dgm:pt modelId="{63292CF2-F914-4859-A39C-84F21ACEF721}" type="pres">
      <dgm:prSet presAssocID="{85E5CBB3-5EDB-4264-B51A-F1C54AB26DD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5E4B4AD-2210-4E3E-A130-314ADF41F147}" type="pres">
      <dgm:prSet presAssocID="{FAB3E70F-D138-4855-90B1-7194E79FFC60}" presName="spacer" presStyleCnt="0"/>
      <dgm:spPr/>
    </dgm:pt>
    <dgm:pt modelId="{6F34342E-2427-4F67-A954-2036652AD0D2}" type="pres">
      <dgm:prSet presAssocID="{21FF6371-DBEA-4ED1-B45D-1D02FF0F969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BD727F0-9107-452F-9C8E-55A260827938}" type="pres">
      <dgm:prSet presAssocID="{150F6D8C-AA3A-4C55-83DF-512C920F85E5}" presName="spacer" presStyleCnt="0"/>
      <dgm:spPr/>
    </dgm:pt>
    <dgm:pt modelId="{A29E3620-5ABE-4A79-90B9-99E6DFA611D3}" type="pres">
      <dgm:prSet presAssocID="{F108093F-5A07-4308-914F-D3EBAFE94BB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339B3E02-993C-4F9C-9632-B96D95C56484}" type="presOf" srcId="{21FF6371-DBEA-4ED1-B45D-1D02FF0F969D}" destId="{6F34342E-2427-4F67-A954-2036652AD0D2}" srcOrd="0" destOrd="0" presId="urn:microsoft.com/office/officeart/2005/8/layout/vList2"/>
    <dgm:cxn modelId="{7B75D702-F917-46F6-A621-58C3D5C45E16}" srcId="{438FC46F-55CD-4B2C-BEDE-ECAEC63083CC}" destId="{F108093F-5A07-4308-914F-D3EBAFE94BB7}" srcOrd="5" destOrd="0" parTransId="{24DAA3DD-157C-42CB-B1AB-B6E62E229C75}" sibTransId="{E06EB6EA-A528-40D9-A9BB-F4FD971C0A17}"/>
    <dgm:cxn modelId="{B9DF4C0A-C1AD-4AC2-B2F5-4C87F40BA558}" type="presOf" srcId="{438FC46F-55CD-4B2C-BEDE-ECAEC63083CC}" destId="{6D643624-BF12-42C8-8C20-E49D8C9CCAD9}" srcOrd="0" destOrd="0" presId="urn:microsoft.com/office/officeart/2005/8/layout/vList2"/>
    <dgm:cxn modelId="{00370E36-8245-44AC-A613-03E4B1B7E895}" type="presOf" srcId="{1685851B-8E2D-4C62-B889-C059D5B1CD7E}" destId="{834F43E5-E1C7-44BC-B1DB-36BF12FF5B9D}" srcOrd="0" destOrd="0" presId="urn:microsoft.com/office/officeart/2005/8/layout/vList2"/>
    <dgm:cxn modelId="{C81CB05D-12B2-450B-A2DB-4F945C193455}" type="presOf" srcId="{F108093F-5A07-4308-914F-D3EBAFE94BB7}" destId="{A29E3620-5ABE-4A79-90B9-99E6DFA611D3}" srcOrd="0" destOrd="0" presId="urn:microsoft.com/office/officeart/2005/8/layout/vList2"/>
    <dgm:cxn modelId="{9EF0075F-E512-4FEF-8E8B-9E1AE312EC6F}" type="presOf" srcId="{7AEE9574-928D-4413-8BC3-F9B224E301EC}" destId="{B7CC3AF7-E4FF-4921-BF87-99CB9A43D622}" srcOrd="0" destOrd="0" presId="urn:microsoft.com/office/officeart/2005/8/layout/vList2"/>
    <dgm:cxn modelId="{44A39177-2784-4FE1-895E-C5B8D63B53A8}" srcId="{438FC46F-55CD-4B2C-BEDE-ECAEC63083CC}" destId="{656837EC-CE2B-44AA-9F80-583082599240}" srcOrd="1" destOrd="0" parTransId="{A9828C10-8475-4438-86CB-CD57C991E793}" sibTransId="{41DD4312-F744-4A77-8AA2-2FC9F283739D}"/>
    <dgm:cxn modelId="{343FA287-6B81-4B38-8189-4006C2920295}" srcId="{438FC46F-55CD-4B2C-BEDE-ECAEC63083CC}" destId="{7AEE9574-928D-4413-8BC3-F9B224E301EC}" srcOrd="2" destOrd="0" parTransId="{E1E7AD1E-59CD-4A30-9F60-8B7E7B4031B9}" sibTransId="{BF1DCEDE-0DDD-4F6A-8079-95D9D89416E6}"/>
    <dgm:cxn modelId="{FBBDBDAA-BB99-4295-BA51-6B6149C02771}" type="presOf" srcId="{85E5CBB3-5EDB-4264-B51A-F1C54AB26DD7}" destId="{63292CF2-F914-4859-A39C-84F21ACEF721}" srcOrd="0" destOrd="0" presId="urn:microsoft.com/office/officeart/2005/8/layout/vList2"/>
    <dgm:cxn modelId="{5795D9AE-6755-4023-886A-404EC71BF130}" srcId="{438FC46F-55CD-4B2C-BEDE-ECAEC63083CC}" destId="{85E5CBB3-5EDB-4264-B51A-F1C54AB26DD7}" srcOrd="3" destOrd="0" parTransId="{93394142-F11E-4722-97ED-1E07AC6C4B64}" sibTransId="{FAB3E70F-D138-4855-90B1-7194E79FFC60}"/>
    <dgm:cxn modelId="{AF470AAF-6ED3-48E5-81BB-0345739E3177}" srcId="{438FC46F-55CD-4B2C-BEDE-ECAEC63083CC}" destId="{21FF6371-DBEA-4ED1-B45D-1D02FF0F969D}" srcOrd="4" destOrd="0" parTransId="{5812F94E-0DC9-4627-97BB-5763D6278242}" sibTransId="{150F6D8C-AA3A-4C55-83DF-512C920F85E5}"/>
    <dgm:cxn modelId="{F787CBC7-22D0-4AE8-9FD2-B6EB6C80DB92}" srcId="{438FC46F-55CD-4B2C-BEDE-ECAEC63083CC}" destId="{1685851B-8E2D-4C62-B889-C059D5B1CD7E}" srcOrd="0" destOrd="0" parTransId="{AE4EB2EA-3CE7-43A6-83FA-D0FA3247084D}" sibTransId="{D0877108-A1A2-43CC-B4F3-9C266FFFEEF2}"/>
    <dgm:cxn modelId="{8679EECB-4D99-44BC-BE23-EB73BCA6543F}" type="presOf" srcId="{656837EC-CE2B-44AA-9F80-583082599240}" destId="{8B5A9A6A-95D8-4B49-9B33-0FEEAA07AAC1}" srcOrd="0" destOrd="0" presId="urn:microsoft.com/office/officeart/2005/8/layout/vList2"/>
    <dgm:cxn modelId="{C386134C-1136-4EFB-835B-DA7076EAC67C}" type="presParOf" srcId="{6D643624-BF12-42C8-8C20-E49D8C9CCAD9}" destId="{834F43E5-E1C7-44BC-B1DB-36BF12FF5B9D}" srcOrd="0" destOrd="0" presId="urn:microsoft.com/office/officeart/2005/8/layout/vList2"/>
    <dgm:cxn modelId="{19CC35FF-61B8-4990-A217-32C0EF8D0493}" type="presParOf" srcId="{6D643624-BF12-42C8-8C20-E49D8C9CCAD9}" destId="{FA071B6C-1350-4842-9CD0-361F7D80CA4F}" srcOrd="1" destOrd="0" presId="urn:microsoft.com/office/officeart/2005/8/layout/vList2"/>
    <dgm:cxn modelId="{F3347F8B-D39D-4816-9850-195C90A1A23E}" type="presParOf" srcId="{6D643624-BF12-42C8-8C20-E49D8C9CCAD9}" destId="{8B5A9A6A-95D8-4B49-9B33-0FEEAA07AAC1}" srcOrd="2" destOrd="0" presId="urn:microsoft.com/office/officeart/2005/8/layout/vList2"/>
    <dgm:cxn modelId="{2AE3AE7B-87E0-429A-A4E7-ADE6EC0187DD}" type="presParOf" srcId="{6D643624-BF12-42C8-8C20-E49D8C9CCAD9}" destId="{20345AE7-50F4-4FAF-9C5A-45A19808488D}" srcOrd="3" destOrd="0" presId="urn:microsoft.com/office/officeart/2005/8/layout/vList2"/>
    <dgm:cxn modelId="{C9D01E42-1048-4C8E-B35D-3B13FE99FFA3}" type="presParOf" srcId="{6D643624-BF12-42C8-8C20-E49D8C9CCAD9}" destId="{B7CC3AF7-E4FF-4921-BF87-99CB9A43D622}" srcOrd="4" destOrd="0" presId="urn:microsoft.com/office/officeart/2005/8/layout/vList2"/>
    <dgm:cxn modelId="{EBEE17B2-5748-4098-9171-F35CC2E31718}" type="presParOf" srcId="{6D643624-BF12-42C8-8C20-E49D8C9CCAD9}" destId="{86B06B0F-A77A-48E6-AF65-A3663665A7A7}" srcOrd="5" destOrd="0" presId="urn:microsoft.com/office/officeart/2005/8/layout/vList2"/>
    <dgm:cxn modelId="{B3AB979D-6458-478F-8544-E01E223D4F70}" type="presParOf" srcId="{6D643624-BF12-42C8-8C20-E49D8C9CCAD9}" destId="{63292CF2-F914-4859-A39C-84F21ACEF721}" srcOrd="6" destOrd="0" presId="urn:microsoft.com/office/officeart/2005/8/layout/vList2"/>
    <dgm:cxn modelId="{50E41979-D9F1-4DC5-94BF-88B6A3696B50}" type="presParOf" srcId="{6D643624-BF12-42C8-8C20-E49D8C9CCAD9}" destId="{25E4B4AD-2210-4E3E-A130-314ADF41F147}" srcOrd="7" destOrd="0" presId="urn:microsoft.com/office/officeart/2005/8/layout/vList2"/>
    <dgm:cxn modelId="{ACC5BA65-2C90-4FF0-8E5B-F1CD14D34DA6}" type="presParOf" srcId="{6D643624-BF12-42C8-8C20-E49D8C9CCAD9}" destId="{6F34342E-2427-4F67-A954-2036652AD0D2}" srcOrd="8" destOrd="0" presId="urn:microsoft.com/office/officeart/2005/8/layout/vList2"/>
    <dgm:cxn modelId="{AA5E41C1-B725-467A-94AF-2000D0A44E17}" type="presParOf" srcId="{6D643624-BF12-42C8-8C20-E49D8C9CCAD9}" destId="{6BD727F0-9107-452F-9C8E-55A260827938}" srcOrd="9" destOrd="0" presId="urn:microsoft.com/office/officeart/2005/8/layout/vList2"/>
    <dgm:cxn modelId="{15C12A33-5FE7-4C79-AF11-A2866DC9AE76}" type="presParOf" srcId="{6D643624-BF12-42C8-8C20-E49D8C9CCAD9}" destId="{A29E3620-5ABE-4A79-90B9-99E6DFA611D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842FB7-F03B-4765-BBB0-90215216E12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58D9445-80CC-4F14-96A6-739930DA8EFF}">
      <dgm:prSet/>
      <dgm:spPr/>
      <dgm:t>
        <a:bodyPr/>
        <a:lstStyle/>
        <a:p>
          <a:pPr>
            <a:defRPr cap="all"/>
          </a:pPr>
          <a:r>
            <a:rPr lang="en-GB"/>
            <a:t>Lawfulness: Uses only human-authored scenario data (JSON input).</a:t>
          </a:r>
          <a:endParaRPr lang="en-US"/>
        </a:p>
      </dgm:t>
    </dgm:pt>
    <dgm:pt modelId="{AD08371B-3CC7-4057-AADC-3A95BCBD7669}" type="parTrans" cxnId="{4E448C00-DF7E-472C-B8D8-C1C3EC8C31E3}">
      <dgm:prSet/>
      <dgm:spPr/>
      <dgm:t>
        <a:bodyPr/>
        <a:lstStyle/>
        <a:p>
          <a:endParaRPr lang="en-US"/>
        </a:p>
      </dgm:t>
    </dgm:pt>
    <dgm:pt modelId="{4D9104D6-744A-418E-B028-3EC91F785B36}" type="sibTrans" cxnId="{4E448C00-DF7E-472C-B8D8-C1C3EC8C31E3}">
      <dgm:prSet/>
      <dgm:spPr/>
      <dgm:t>
        <a:bodyPr/>
        <a:lstStyle/>
        <a:p>
          <a:endParaRPr lang="en-US"/>
        </a:p>
      </dgm:t>
    </dgm:pt>
    <dgm:pt modelId="{603B0D06-883E-4FB5-8AD9-58E9813E6933}">
      <dgm:prSet/>
      <dgm:spPr/>
      <dgm:t>
        <a:bodyPr/>
        <a:lstStyle/>
        <a:p>
          <a:pPr>
            <a:defRPr cap="all"/>
          </a:pPr>
          <a:r>
            <a:rPr lang="en-GB"/>
            <a:t>Accountability: Human-in-the-loop validation at all stages.</a:t>
          </a:r>
          <a:endParaRPr lang="en-US"/>
        </a:p>
      </dgm:t>
    </dgm:pt>
    <dgm:pt modelId="{E5524938-8575-4617-AACC-4B2D6E3EDEAF}" type="parTrans" cxnId="{FA728175-2736-4B2C-9577-A7653338CA63}">
      <dgm:prSet/>
      <dgm:spPr/>
      <dgm:t>
        <a:bodyPr/>
        <a:lstStyle/>
        <a:p>
          <a:endParaRPr lang="en-US"/>
        </a:p>
      </dgm:t>
    </dgm:pt>
    <dgm:pt modelId="{1D008D5C-3520-4DA2-9EFB-78ABF02EF314}" type="sibTrans" cxnId="{FA728175-2736-4B2C-9577-A7653338CA63}">
      <dgm:prSet/>
      <dgm:spPr/>
      <dgm:t>
        <a:bodyPr/>
        <a:lstStyle/>
        <a:p>
          <a:endParaRPr lang="en-US"/>
        </a:p>
      </dgm:t>
    </dgm:pt>
    <dgm:pt modelId="{3E142C20-1053-42A6-A1C9-AB6B6303B27C}">
      <dgm:prSet/>
      <dgm:spPr/>
      <dgm:t>
        <a:bodyPr/>
        <a:lstStyle/>
        <a:p>
          <a:pPr>
            <a:defRPr cap="all"/>
          </a:pPr>
          <a:r>
            <a:rPr lang="en-GB"/>
            <a:t>Explainability: Outputs traceable to structured tokens (units, events, terrain).</a:t>
          </a:r>
          <a:endParaRPr lang="en-US"/>
        </a:p>
      </dgm:t>
    </dgm:pt>
    <dgm:pt modelId="{E70BB072-99EA-4F03-A169-291D882399E7}" type="parTrans" cxnId="{5F4066EF-3982-4936-A3F0-3D66315D364E}">
      <dgm:prSet/>
      <dgm:spPr/>
      <dgm:t>
        <a:bodyPr/>
        <a:lstStyle/>
        <a:p>
          <a:endParaRPr lang="en-US"/>
        </a:p>
      </dgm:t>
    </dgm:pt>
    <dgm:pt modelId="{6343F771-EA7E-4509-8B33-D7586B954DE8}" type="sibTrans" cxnId="{5F4066EF-3982-4936-A3F0-3D66315D364E}">
      <dgm:prSet/>
      <dgm:spPr/>
      <dgm:t>
        <a:bodyPr/>
        <a:lstStyle/>
        <a:p>
          <a:endParaRPr lang="en-US"/>
        </a:p>
      </dgm:t>
    </dgm:pt>
    <dgm:pt modelId="{429CECD1-F5CF-4640-B801-A223E359D1C0}">
      <dgm:prSet/>
      <dgm:spPr/>
      <dgm:t>
        <a:bodyPr/>
        <a:lstStyle/>
        <a:p>
          <a:pPr>
            <a:defRPr cap="all"/>
          </a:pPr>
          <a:r>
            <a:rPr lang="en-GB"/>
            <a:t>Reliability: Enforced via JSON schema + controlled vocabularies.</a:t>
          </a:r>
          <a:endParaRPr lang="en-US"/>
        </a:p>
      </dgm:t>
    </dgm:pt>
    <dgm:pt modelId="{B9E96CDB-677D-4F73-959A-6DD41A835949}" type="parTrans" cxnId="{7F36174B-05BE-4491-B68C-73BB5DB12B74}">
      <dgm:prSet/>
      <dgm:spPr/>
      <dgm:t>
        <a:bodyPr/>
        <a:lstStyle/>
        <a:p>
          <a:endParaRPr lang="en-US"/>
        </a:p>
      </dgm:t>
    </dgm:pt>
    <dgm:pt modelId="{FC5B030C-FA68-4DC7-B097-CE962130F79C}" type="sibTrans" cxnId="{7F36174B-05BE-4491-B68C-73BB5DB12B74}">
      <dgm:prSet/>
      <dgm:spPr/>
      <dgm:t>
        <a:bodyPr/>
        <a:lstStyle/>
        <a:p>
          <a:endParaRPr lang="en-US"/>
        </a:p>
      </dgm:t>
    </dgm:pt>
    <dgm:pt modelId="{AD9369E7-00C0-49B1-9946-D7214424D2B9}">
      <dgm:prSet/>
      <dgm:spPr/>
      <dgm:t>
        <a:bodyPr/>
        <a:lstStyle/>
        <a:p>
          <a:pPr>
            <a:defRPr cap="all"/>
          </a:pPr>
          <a:r>
            <a:rPr lang="en-GB"/>
            <a:t>Bias Mitigation: No black-box AI—only structured, user-driven generation.</a:t>
          </a:r>
          <a:endParaRPr lang="en-US"/>
        </a:p>
      </dgm:t>
    </dgm:pt>
    <dgm:pt modelId="{90A48462-69F6-478E-9C9A-F5F1F92E0ABB}" type="parTrans" cxnId="{DDCDDB48-9E8D-442B-B2A2-47FB14453723}">
      <dgm:prSet/>
      <dgm:spPr/>
      <dgm:t>
        <a:bodyPr/>
        <a:lstStyle/>
        <a:p>
          <a:endParaRPr lang="en-US"/>
        </a:p>
      </dgm:t>
    </dgm:pt>
    <dgm:pt modelId="{1A5477B5-D00F-47E1-8481-6F59C864B159}" type="sibTrans" cxnId="{DDCDDB48-9E8D-442B-B2A2-47FB14453723}">
      <dgm:prSet/>
      <dgm:spPr/>
      <dgm:t>
        <a:bodyPr/>
        <a:lstStyle/>
        <a:p>
          <a:endParaRPr lang="en-US"/>
        </a:p>
      </dgm:t>
    </dgm:pt>
    <dgm:pt modelId="{8D9C0688-5560-4FEA-99DD-1D74733C249C}" type="pres">
      <dgm:prSet presAssocID="{50842FB7-F03B-4765-BBB0-90215216E121}" presName="root" presStyleCnt="0">
        <dgm:presLayoutVars>
          <dgm:dir/>
          <dgm:resizeHandles val="exact"/>
        </dgm:presLayoutVars>
      </dgm:prSet>
      <dgm:spPr/>
    </dgm:pt>
    <dgm:pt modelId="{3AF84049-9AF5-41F9-965C-0588794EAB8C}" type="pres">
      <dgm:prSet presAssocID="{858D9445-80CC-4F14-96A6-739930DA8EFF}" presName="compNode" presStyleCnt="0"/>
      <dgm:spPr/>
    </dgm:pt>
    <dgm:pt modelId="{9E24708C-3397-42F7-915A-E4C4AE761EDE}" type="pres">
      <dgm:prSet presAssocID="{858D9445-80CC-4F14-96A6-739930DA8EFF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19B8AF0-428B-476A-B6D7-E3B8DF4FBD80}" type="pres">
      <dgm:prSet presAssocID="{858D9445-80CC-4F14-96A6-739930DA8EF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767C152-4617-4AD6-8CFD-30E7655DC0CA}" type="pres">
      <dgm:prSet presAssocID="{858D9445-80CC-4F14-96A6-739930DA8EFF}" presName="spaceRect" presStyleCnt="0"/>
      <dgm:spPr/>
    </dgm:pt>
    <dgm:pt modelId="{9598F3DD-3180-4884-926A-2FA8765D1706}" type="pres">
      <dgm:prSet presAssocID="{858D9445-80CC-4F14-96A6-739930DA8EFF}" presName="textRect" presStyleLbl="revTx" presStyleIdx="0" presStyleCnt="5">
        <dgm:presLayoutVars>
          <dgm:chMax val="1"/>
          <dgm:chPref val="1"/>
        </dgm:presLayoutVars>
      </dgm:prSet>
      <dgm:spPr/>
    </dgm:pt>
    <dgm:pt modelId="{1E85B737-8AB0-4490-91D1-4AE7FEF8B3D3}" type="pres">
      <dgm:prSet presAssocID="{4D9104D6-744A-418E-B028-3EC91F785B36}" presName="sibTrans" presStyleCnt="0"/>
      <dgm:spPr/>
    </dgm:pt>
    <dgm:pt modelId="{0DC11B76-FBB9-491D-AFBA-9587FA2D729A}" type="pres">
      <dgm:prSet presAssocID="{603B0D06-883E-4FB5-8AD9-58E9813E6933}" presName="compNode" presStyleCnt="0"/>
      <dgm:spPr/>
    </dgm:pt>
    <dgm:pt modelId="{249F740D-0AB2-4D87-BAC4-F0DCCE9BE3B5}" type="pres">
      <dgm:prSet presAssocID="{603B0D06-883E-4FB5-8AD9-58E9813E6933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4FBDA0EA-CA2F-44FA-92C7-61EC17CD47AD}" type="pres">
      <dgm:prSet presAssocID="{603B0D06-883E-4FB5-8AD9-58E9813E693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ycle with People"/>
        </a:ext>
      </dgm:extLst>
    </dgm:pt>
    <dgm:pt modelId="{FF9157C9-0154-44A2-8B21-0532BA7753B6}" type="pres">
      <dgm:prSet presAssocID="{603B0D06-883E-4FB5-8AD9-58E9813E6933}" presName="spaceRect" presStyleCnt="0"/>
      <dgm:spPr/>
    </dgm:pt>
    <dgm:pt modelId="{7224E26E-0B16-459C-A54E-8443430D8DE6}" type="pres">
      <dgm:prSet presAssocID="{603B0D06-883E-4FB5-8AD9-58E9813E6933}" presName="textRect" presStyleLbl="revTx" presStyleIdx="1" presStyleCnt="5">
        <dgm:presLayoutVars>
          <dgm:chMax val="1"/>
          <dgm:chPref val="1"/>
        </dgm:presLayoutVars>
      </dgm:prSet>
      <dgm:spPr/>
    </dgm:pt>
    <dgm:pt modelId="{2EDDD55E-21EC-4433-87E4-0DAD04724ABF}" type="pres">
      <dgm:prSet presAssocID="{1D008D5C-3520-4DA2-9EFB-78ABF02EF314}" presName="sibTrans" presStyleCnt="0"/>
      <dgm:spPr/>
    </dgm:pt>
    <dgm:pt modelId="{B571D4A1-8E43-4838-BD3C-00559198B116}" type="pres">
      <dgm:prSet presAssocID="{3E142C20-1053-42A6-A1C9-AB6B6303B27C}" presName="compNode" presStyleCnt="0"/>
      <dgm:spPr/>
    </dgm:pt>
    <dgm:pt modelId="{30A8BA97-BCA9-4151-A64B-A31C5975DFA8}" type="pres">
      <dgm:prSet presAssocID="{3E142C20-1053-42A6-A1C9-AB6B6303B27C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765F277-9421-4CC2-9AA3-DAAF59A4C70A}" type="pres">
      <dgm:prSet presAssocID="{3E142C20-1053-42A6-A1C9-AB6B6303B27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82EC5C30-FBA0-4655-9B9F-89F82AFD396B}" type="pres">
      <dgm:prSet presAssocID="{3E142C20-1053-42A6-A1C9-AB6B6303B27C}" presName="spaceRect" presStyleCnt="0"/>
      <dgm:spPr/>
    </dgm:pt>
    <dgm:pt modelId="{01DAE4AA-20A3-4E69-BCF2-32EE44DA27CF}" type="pres">
      <dgm:prSet presAssocID="{3E142C20-1053-42A6-A1C9-AB6B6303B27C}" presName="textRect" presStyleLbl="revTx" presStyleIdx="2" presStyleCnt="5">
        <dgm:presLayoutVars>
          <dgm:chMax val="1"/>
          <dgm:chPref val="1"/>
        </dgm:presLayoutVars>
      </dgm:prSet>
      <dgm:spPr/>
    </dgm:pt>
    <dgm:pt modelId="{9A9D85D4-0E91-4F07-AB7C-F2D0AF5F7BF7}" type="pres">
      <dgm:prSet presAssocID="{6343F771-EA7E-4509-8B33-D7586B954DE8}" presName="sibTrans" presStyleCnt="0"/>
      <dgm:spPr/>
    </dgm:pt>
    <dgm:pt modelId="{30833CC4-0E0D-4505-952D-B35163E85B0B}" type="pres">
      <dgm:prSet presAssocID="{429CECD1-F5CF-4640-B801-A223E359D1C0}" presName="compNode" presStyleCnt="0"/>
      <dgm:spPr/>
    </dgm:pt>
    <dgm:pt modelId="{D16FBF8F-E497-4460-96A2-33D4383EA242}" type="pres">
      <dgm:prSet presAssocID="{429CECD1-F5CF-4640-B801-A223E359D1C0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60FEDCD-475D-4A60-AA04-EA5E1CDF2E6B}" type="pres">
      <dgm:prSet presAssocID="{429CECD1-F5CF-4640-B801-A223E359D1C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F4C19EFE-E8FC-4DB7-98DC-48A7BDCD9CE5}" type="pres">
      <dgm:prSet presAssocID="{429CECD1-F5CF-4640-B801-A223E359D1C0}" presName="spaceRect" presStyleCnt="0"/>
      <dgm:spPr/>
    </dgm:pt>
    <dgm:pt modelId="{4624EBEB-39E2-4DB9-A5A3-CA443B6ABDEF}" type="pres">
      <dgm:prSet presAssocID="{429CECD1-F5CF-4640-B801-A223E359D1C0}" presName="textRect" presStyleLbl="revTx" presStyleIdx="3" presStyleCnt="5">
        <dgm:presLayoutVars>
          <dgm:chMax val="1"/>
          <dgm:chPref val="1"/>
        </dgm:presLayoutVars>
      </dgm:prSet>
      <dgm:spPr/>
    </dgm:pt>
    <dgm:pt modelId="{30B4CA97-47A9-433B-8880-168D4962665F}" type="pres">
      <dgm:prSet presAssocID="{FC5B030C-FA68-4DC7-B097-CE962130F79C}" presName="sibTrans" presStyleCnt="0"/>
      <dgm:spPr/>
    </dgm:pt>
    <dgm:pt modelId="{A3C608BC-2A2C-467C-9A98-60C3A6B47774}" type="pres">
      <dgm:prSet presAssocID="{AD9369E7-00C0-49B1-9946-D7214424D2B9}" presName="compNode" presStyleCnt="0"/>
      <dgm:spPr/>
    </dgm:pt>
    <dgm:pt modelId="{7B40A0EC-4FCE-40B6-849E-675466D1B99A}" type="pres">
      <dgm:prSet presAssocID="{AD9369E7-00C0-49B1-9946-D7214424D2B9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5ED6E4D-42DD-4917-82EB-D092C564F2E1}" type="pres">
      <dgm:prSet presAssocID="{AD9369E7-00C0-49B1-9946-D7214424D2B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3042FB8-3FE1-4597-846A-BC0928BFB992}" type="pres">
      <dgm:prSet presAssocID="{AD9369E7-00C0-49B1-9946-D7214424D2B9}" presName="spaceRect" presStyleCnt="0"/>
      <dgm:spPr/>
    </dgm:pt>
    <dgm:pt modelId="{82D53B86-C17E-4709-8EF6-BE08363DDD0D}" type="pres">
      <dgm:prSet presAssocID="{AD9369E7-00C0-49B1-9946-D7214424D2B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E448C00-DF7E-472C-B8D8-C1C3EC8C31E3}" srcId="{50842FB7-F03B-4765-BBB0-90215216E121}" destId="{858D9445-80CC-4F14-96A6-739930DA8EFF}" srcOrd="0" destOrd="0" parTransId="{AD08371B-3CC7-4057-AADC-3A95BCBD7669}" sibTransId="{4D9104D6-744A-418E-B028-3EC91F785B36}"/>
    <dgm:cxn modelId="{02BC6D1A-1303-4A78-A783-8E45225DAD35}" type="presOf" srcId="{603B0D06-883E-4FB5-8AD9-58E9813E6933}" destId="{7224E26E-0B16-459C-A54E-8443430D8DE6}" srcOrd="0" destOrd="0" presId="urn:microsoft.com/office/officeart/2018/5/layout/IconLeafLabelList"/>
    <dgm:cxn modelId="{DDCDDB48-9E8D-442B-B2A2-47FB14453723}" srcId="{50842FB7-F03B-4765-BBB0-90215216E121}" destId="{AD9369E7-00C0-49B1-9946-D7214424D2B9}" srcOrd="4" destOrd="0" parTransId="{90A48462-69F6-478E-9C9A-F5F1F92E0ABB}" sibTransId="{1A5477B5-D00F-47E1-8481-6F59C864B159}"/>
    <dgm:cxn modelId="{7F36174B-05BE-4491-B68C-73BB5DB12B74}" srcId="{50842FB7-F03B-4765-BBB0-90215216E121}" destId="{429CECD1-F5CF-4640-B801-A223E359D1C0}" srcOrd="3" destOrd="0" parTransId="{B9E96CDB-677D-4F73-959A-6DD41A835949}" sibTransId="{FC5B030C-FA68-4DC7-B097-CE962130F79C}"/>
    <dgm:cxn modelId="{FA728175-2736-4B2C-9577-A7653338CA63}" srcId="{50842FB7-F03B-4765-BBB0-90215216E121}" destId="{603B0D06-883E-4FB5-8AD9-58E9813E6933}" srcOrd="1" destOrd="0" parTransId="{E5524938-8575-4617-AACC-4B2D6E3EDEAF}" sibTransId="{1D008D5C-3520-4DA2-9EFB-78ABF02EF314}"/>
    <dgm:cxn modelId="{AAA81885-1416-4647-AA5A-42BDAB4D3D3D}" type="presOf" srcId="{429CECD1-F5CF-4640-B801-A223E359D1C0}" destId="{4624EBEB-39E2-4DB9-A5A3-CA443B6ABDEF}" srcOrd="0" destOrd="0" presId="urn:microsoft.com/office/officeart/2018/5/layout/IconLeafLabelList"/>
    <dgm:cxn modelId="{1711E993-173E-48AE-9990-9645692C46A4}" type="presOf" srcId="{858D9445-80CC-4F14-96A6-739930DA8EFF}" destId="{9598F3DD-3180-4884-926A-2FA8765D1706}" srcOrd="0" destOrd="0" presId="urn:microsoft.com/office/officeart/2018/5/layout/IconLeafLabelList"/>
    <dgm:cxn modelId="{CC113B9B-B0DD-4144-8BE4-CF22CB1F3998}" type="presOf" srcId="{3E142C20-1053-42A6-A1C9-AB6B6303B27C}" destId="{01DAE4AA-20A3-4E69-BCF2-32EE44DA27CF}" srcOrd="0" destOrd="0" presId="urn:microsoft.com/office/officeart/2018/5/layout/IconLeafLabelList"/>
    <dgm:cxn modelId="{312A53A7-1C3E-43F2-A2D2-2FA141A4AD72}" type="presOf" srcId="{AD9369E7-00C0-49B1-9946-D7214424D2B9}" destId="{82D53B86-C17E-4709-8EF6-BE08363DDD0D}" srcOrd="0" destOrd="0" presId="urn:microsoft.com/office/officeart/2018/5/layout/IconLeafLabelList"/>
    <dgm:cxn modelId="{BB85EED7-46DC-414D-BB12-4EE0EBE3C41E}" type="presOf" srcId="{50842FB7-F03B-4765-BBB0-90215216E121}" destId="{8D9C0688-5560-4FEA-99DD-1D74733C249C}" srcOrd="0" destOrd="0" presId="urn:microsoft.com/office/officeart/2018/5/layout/IconLeafLabelList"/>
    <dgm:cxn modelId="{5F4066EF-3982-4936-A3F0-3D66315D364E}" srcId="{50842FB7-F03B-4765-BBB0-90215216E121}" destId="{3E142C20-1053-42A6-A1C9-AB6B6303B27C}" srcOrd="2" destOrd="0" parTransId="{E70BB072-99EA-4F03-A169-291D882399E7}" sibTransId="{6343F771-EA7E-4509-8B33-D7586B954DE8}"/>
    <dgm:cxn modelId="{E53173D3-1644-4F0B-A5E8-9255A48422A7}" type="presParOf" srcId="{8D9C0688-5560-4FEA-99DD-1D74733C249C}" destId="{3AF84049-9AF5-41F9-965C-0588794EAB8C}" srcOrd="0" destOrd="0" presId="urn:microsoft.com/office/officeart/2018/5/layout/IconLeafLabelList"/>
    <dgm:cxn modelId="{677FB3D6-A9CD-49AD-844A-77D76695EC5B}" type="presParOf" srcId="{3AF84049-9AF5-41F9-965C-0588794EAB8C}" destId="{9E24708C-3397-42F7-915A-E4C4AE761EDE}" srcOrd="0" destOrd="0" presId="urn:microsoft.com/office/officeart/2018/5/layout/IconLeafLabelList"/>
    <dgm:cxn modelId="{234538CE-E014-4FCC-8D64-90242EE562B7}" type="presParOf" srcId="{3AF84049-9AF5-41F9-965C-0588794EAB8C}" destId="{719B8AF0-428B-476A-B6D7-E3B8DF4FBD80}" srcOrd="1" destOrd="0" presId="urn:microsoft.com/office/officeart/2018/5/layout/IconLeafLabelList"/>
    <dgm:cxn modelId="{55F65662-C1E4-4A5D-B8F8-51EA97452670}" type="presParOf" srcId="{3AF84049-9AF5-41F9-965C-0588794EAB8C}" destId="{E767C152-4617-4AD6-8CFD-30E7655DC0CA}" srcOrd="2" destOrd="0" presId="urn:microsoft.com/office/officeart/2018/5/layout/IconLeafLabelList"/>
    <dgm:cxn modelId="{4F08C791-12B8-4137-BF79-70E1CA7E9D8F}" type="presParOf" srcId="{3AF84049-9AF5-41F9-965C-0588794EAB8C}" destId="{9598F3DD-3180-4884-926A-2FA8765D1706}" srcOrd="3" destOrd="0" presId="urn:microsoft.com/office/officeart/2018/5/layout/IconLeafLabelList"/>
    <dgm:cxn modelId="{F64C1FFF-B1B7-4789-802C-670E93F05FF5}" type="presParOf" srcId="{8D9C0688-5560-4FEA-99DD-1D74733C249C}" destId="{1E85B737-8AB0-4490-91D1-4AE7FEF8B3D3}" srcOrd="1" destOrd="0" presId="urn:microsoft.com/office/officeart/2018/5/layout/IconLeafLabelList"/>
    <dgm:cxn modelId="{2BDBAF1A-6284-4CF2-9FC6-FF971464832B}" type="presParOf" srcId="{8D9C0688-5560-4FEA-99DD-1D74733C249C}" destId="{0DC11B76-FBB9-491D-AFBA-9587FA2D729A}" srcOrd="2" destOrd="0" presId="urn:microsoft.com/office/officeart/2018/5/layout/IconLeafLabelList"/>
    <dgm:cxn modelId="{A3F23590-547C-4342-B4BB-F73CF18A48EA}" type="presParOf" srcId="{0DC11B76-FBB9-491D-AFBA-9587FA2D729A}" destId="{249F740D-0AB2-4D87-BAC4-F0DCCE9BE3B5}" srcOrd="0" destOrd="0" presId="urn:microsoft.com/office/officeart/2018/5/layout/IconLeafLabelList"/>
    <dgm:cxn modelId="{45396261-9791-4BE5-BDC3-478954B1B8CF}" type="presParOf" srcId="{0DC11B76-FBB9-491D-AFBA-9587FA2D729A}" destId="{4FBDA0EA-CA2F-44FA-92C7-61EC17CD47AD}" srcOrd="1" destOrd="0" presId="urn:microsoft.com/office/officeart/2018/5/layout/IconLeafLabelList"/>
    <dgm:cxn modelId="{73B66DB0-6F2F-4A79-BD1C-E600C914FF32}" type="presParOf" srcId="{0DC11B76-FBB9-491D-AFBA-9587FA2D729A}" destId="{FF9157C9-0154-44A2-8B21-0532BA7753B6}" srcOrd="2" destOrd="0" presId="urn:microsoft.com/office/officeart/2018/5/layout/IconLeafLabelList"/>
    <dgm:cxn modelId="{17AF3785-9338-4A56-A988-7C14B95CA219}" type="presParOf" srcId="{0DC11B76-FBB9-491D-AFBA-9587FA2D729A}" destId="{7224E26E-0B16-459C-A54E-8443430D8DE6}" srcOrd="3" destOrd="0" presId="urn:microsoft.com/office/officeart/2018/5/layout/IconLeafLabelList"/>
    <dgm:cxn modelId="{820731A0-888B-4516-AA6E-608331B800B3}" type="presParOf" srcId="{8D9C0688-5560-4FEA-99DD-1D74733C249C}" destId="{2EDDD55E-21EC-4433-87E4-0DAD04724ABF}" srcOrd="3" destOrd="0" presId="urn:microsoft.com/office/officeart/2018/5/layout/IconLeafLabelList"/>
    <dgm:cxn modelId="{D4505FB8-A6DE-4809-AF6D-16A5458AEF49}" type="presParOf" srcId="{8D9C0688-5560-4FEA-99DD-1D74733C249C}" destId="{B571D4A1-8E43-4838-BD3C-00559198B116}" srcOrd="4" destOrd="0" presId="urn:microsoft.com/office/officeart/2018/5/layout/IconLeafLabelList"/>
    <dgm:cxn modelId="{C913D0AD-BCA0-42B8-BE9B-292E8ED11359}" type="presParOf" srcId="{B571D4A1-8E43-4838-BD3C-00559198B116}" destId="{30A8BA97-BCA9-4151-A64B-A31C5975DFA8}" srcOrd="0" destOrd="0" presId="urn:microsoft.com/office/officeart/2018/5/layout/IconLeafLabelList"/>
    <dgm:cxn modelId="{D08356B0-DB92-4CEA-BFAB-8E73030A931E}" type="presParOf" srcId="{B571D4A1-8E43-4838-BD3C-00559198B116}" destId="{3765F277-9421-4CC2-9AA3-DAAF59A4C70A}" srcOrd="1" destOrd="0" presId="urn:microsoft.com/office/officeart/2018/5/layout/IconLeafLabelList"/>
    <dgm:cxn modelId="{BB6279B1-B201-4D78-A546-703E7005ABFC}" type="presParOf" srcId="{B571D4A1-8E43-4838-BD3C-00559198B116}" destId="{82EC5C30-FBA0-4655-9B9F-89F82AFD396B}" srcOrd="2" destOrd="0" presId="urn:microsoft.com/office/officeart/2018/5/layout/IconLeafLabelList"/>
    <dgm:cxn modelId="{A0678FC0-A214-4DF8-B71A-54E27C68EF6A}" type="presParOf" srcId="{B571D4A1-8E43-4838-BD3C-00559198B116}" destId="{01DAE4AA-20A3-4E69-BCF2-32EE44DA27CF}" srcOrd="3" destOrd="0" presId="urn:microsoft.com/office/officeart/2018/5/layout/IconLeafLabelList"/>
    <dgm:cxn modelId="{54B99A00-9915-4FAC-B745-B2AE2B3AAD09}" type="presParOf" srcId="{8D9C0688-5560-4FEA-99DD-1D74733C249C}" destId="{9A9D85D4-0E91-4F07-AB7C-F2D0AF5F7BF7}" srcOrd="5" destOrd="0" presId="urn:microsoft.com/office/officeart/2018/5/layout/IconLeafLabelList"/>
    <dgm:cxn modelId="{A1557CE4-CE2E-4504-9B35-0CF00B441CDC}" type="presParOf" srcId="{8D9C0688-5560-4FEA-99DD-1D74733C249C}" destId="{30833CC4-0E0D-4505-952D-B35163E85B0B}" srcOrd="6" destOrd="0" presId="urn:microsoft.com/office/officeart/2018/5/layout/IconLeafLabelList"/>
    <dgm:cxn modelId="{C44565C5-CD94-436A-BC26-DAE1811DAB02}" type="presParOf" srcId="{30833CC4-0E0D-4505-952D-B35163E85B0B}" destId="{D16FBF8F-E497-4460-96A2-33D4383EA242}" srcOrd="0" destOrd="0" presId="urn:microsoft.com/office/officeart/2018/5/layout/IconLeafLabelList"/>
    <dgm:cxn modelId="{8BE862EB-ABCD-4323-AE2A-43B956EF0465}" type="presParOf" srcId="{30833CC4-0E0D-4505-952D-B35163E85B0B}" destId="{A60FEDCD-475D-4A60-AA04-EA5E1CDF2E6B}" srcOrd="1" destOrd="0" presId="urn:microsoft.com/office/officeart/2018/5/layout/IconLeafLabelList"/>
    <dgm:cxn modelId="{2A39223B-7475-42CD-905E-1839E6BBBB7F}" type="presParOf" srcId="{30833CC4-0E0D-4505-952D-B35163E85B0B}" destId="{F4C19EFE-E8FC-4DB7-98DC-48A7BDCD9CE5}" srcOrd="2" destOrd="0" presId="urn:microsoft.com/office/officeart/2018/5/layout/IconLeafLabelList"/>
    <dgm:cxn modelId="{F1D00004-704D-4637-9911-9B9845793DDA}" type="presParOf" srcId="{30833CC4-0E0D-4505-952D-B35163E85B0B}" destId="{4624EBEB-39E2-4DB9-A5A3-CA443B6ABDEF}" srcOrd="3" destOrd="0" presId="urn:microsoft.com/office/officeart/2018/5/layout/IconLeafLabelList"/>
    <dgm:cxn modelId="{A968DFE4-CB65-40AA-8784-D3FC03F37D85}" type="presParOf" srcId="{8D9C0688-5560-4FEA-99DD-1D74733C249C}" destId="{30B4CA97-47A9-433B-8880-168D4962665F}" srcOrd="7" destOrd="0" presId="urn:microsoft.com/office/officeart/2018/5/layout/IconLeafLabelList"/>
    <dgm:cxn modelId="{A548F9D6-6BC3-43C3-9193-02D2FA8D2920}" type="presParOf" srcId="{8D9C0688-5560-4FEA-99DD-1D74733C249C}" destId="{A3C608BC-2A2C-467C-9A98-60C3A6B47774}" srcOrd="8" destOrd="0" presId="urn:microsoft.com/office/officeart/2018/5/layout/IconLeafLabelList"/>
    <dgm:cxn modelId="{F3048EF4-6CA2-4462-984A-763D45F5B7B2}" type="presParOf" srcId="{A3C608BC-2A2C-467C-9A98-60C3A6B47774}" destId="{7B40A0EC-4FCE-40B6-849E-675466D1B99A}" srcOrd="0" destOrd="0" presId="urn:microsoft.com/office/officeart/2018/5/layout/IconLeafLabelList"/>
    <dgm:cxn modelId="{ED0D3F23-167B-47E7-BF59-9E3CCC5966E4}" type="presParOf" srcId="{A3C608BC-2A2C-467C-9A98-60C3A6B47774}" destId="{C5ED6E4D-42DD-4917-82EB-D092C564F2E1}" srcOrd="1" destOrd="0" presId="urn:microsoft.com/office/officeart/2018/5/layout/IconLeafLabelList"/>
    <dgm:cxn modelId="{7BA28091-C4BF-4EF3-96E5-0D28B7EF93BD}" type="presParOf" srcId="{A3C608BC-2A2C-467C-9A98-60C3A6B47774}" destId="{73042FB8-3FE1-4597-846A-BC0928BFB992}" srcOrd="2" destOrd="0" presId="urn:microsoft.com/office/officeart/2018/5/layout/IconLeafLabelList"/>
    <dgm:cxn modelId="{1E202804-7EBF-4A27-A34C-7F4E233F7BC8}" type="presParOf" srcId="{A3C608BC-2A2C-467C-9A98-60C3A6B47774}" destId="{82D53B86-C17E-4709-8EF6-BE08363DDD0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F06676-CE7F-4854-964C-C6BCCCEE066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7667A9B1-01F7-4C23-AB4C-E5320B723F68}">
      <dgm:prSet/>
      <dgm:spPr/>
      <dgm:t>
        <a:bodyPr/>
        <a:lstStyle/>
        <a:p>
          <a:pPr>
            <a:defRPr cap="all"/>
          </a:pPr>
          <a:r>
            <a:rPr lang="en-GB"/>
            <a:t>Remove the Hugging Face connection for the model</a:t>
          </a:r>
          <a:endParaRPr lang="en-US"/>
        </a:p>
      </dgm:t>
    </dgm:pt>
    <dgm:pt modelId="{0558507C-D3D1-4F01-AAFB-B311ED8F7794}" type="parTrans" cxnId="{844B114F-25AD-4D88-BF0B-417CA859A43A}">
      <dgm:prSet/>
      <dgm:spPr/>
      <dgm:t>
        <a:bodyPr/>
        <a:lstStyle/>
        <a:p>
          <a:endParaRPr lang="en-US"/>
        </a:p>
      </dgm:t>
    </dgm:pt>
    <dgm:pt modelId="{E1519202-DD34-41C9-8C11-3F2AD6D826BA}" type="sibTrans" cxnId="{844B114F-25AD-4D88-BF0B-417CA859A43A}">
      <dgm:prSet/>
      <dgm:spPr/>
      <dgm:t>
        <a:bodyPr/>
        <a:lstStyle/>
        <a:p>
          <a:endParaRPr lang="en-US"/>
        </a:p>
      </dgm:t>
    </dgm:pt>
    <dgm:pt modelId="{8978C1EF-5D26-476F-8D97-9EF8D7F03F96}">
      <dgm:prSet/>
      <dgm:spPr/>
      <dgm:t>
        <a:bodyPr/>
        <a:lstStyle/>
        <a:p>
          <a:pPr>
            <a:defRPr cap="all"/>
          </a:pPr>
          <a:r>
            <a:rPr lang="en-GB"/>
            <a:t>Dockerize and deploy instance in Azure Environment</a:t>
          </a:r>
          <a:endParaRPr lang="en-US"/>
        </a:p>
      </dgm:t>
    </dgm:pt>
    <dgm:pt modelId="{C0339049-05C6-4A60-9FC5-46F56EB5CC71}" type="parTrans" cxnId="{44B3214A-EFF3-4D5F-ABB3-3A8B3EE398FB}">
      <dgm:prSet/>
      <dgm:spPr/>
      <dgm:t>
        <a:bodyPr/>
        <a:lstStyle/>
        <a:p>
          <a:endParaRPr lang="en-US"/>
        </a:p>
      </dgm:t>
    </dgm:pt>
    <dgm:pt modelId="{3EA97234-EC51-420F-9D58-E7E2D5C234BA}" type="sibTrans" cxnId="{44B3214A-EFF3-4D5F-ABB3-3A8B3EE398FB}">
      <dgm:prSet/>
      <dgm:spPr/>
      <dgm:t>
        <a:bodyPr/>
        <a:lstStyle/>
        <a:p>
          <a:endParaRPr lang="en-US"/>
        </a:p>
      </dgm:t>
    </dgm:pt>
    <dgm:pt modelId="{DCA859F6-DF83-48A5-94FF-BB0E58D661A2}" type="pres">
      <dgm:prSet presAssocID="{56F06676-CE7F-4854-964C-C6BCCCEE0665}" presName="root" presStyleCnt="0">
        <dgm:presLayoutVars>
          <dgm:dir/>
          <dgm:resizeHandles val="exact"/>
        </dgm:presLayoutVars>
      </dgm:prSet>
      <dgm:spPr/>
    </dgm:pt>
    <dgm:pt modelId="{007DAB7A-1A57-4FA2-B092-ED2F40ABEBEF}" type="pres">
      <dgm:prSet presAssocID="{7667A9B1-01F7-4C23-AB4C-E5320B723F68}" presName="compNode" presStyleCnt="0"/>
      <dgm:spPr/>
    </dgm:pt>
    <dgm:pt modelId="{2030DD38-20C1-439E-A321-CD3EE6229E74}" type="pres">
      <dgm:prSet presAssocID="{7667A9B1-01F7-4C23-AB4C-E5320B723F68}" presName="iconBgRect" presStyleLbl="bgShp" presStyleIdx="0" presStyleCnt="2"/>
      <dgm:spPr/>
    </dgm:pt>
    <dgm:pt modelId="{702D3EEA-132B-4394-9CAD-B621B953B1F8}" type="pres">
      <dgm:prSet presAssocID="{7667A9B1-01F7-4C23-AB4C-E5320B723F6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"/>
        </a:ext>
      </dgm:extLst>
    </dgm:pt>
    <dgm:pt modelId="{4A3E0EFA-A064-4338-9521-CBFC8774BB73}" type="pres">
      <dgm:prSet presAssocID="{7667A9B1-01F7-4C23-AB4C-E5320B723F68}" presName="spaceRect" presStyleCnt="0"/>
      <dgm:spPr/>
    </dgm:pt>
    <dgm:pt modelId="{6594E193-1957-458F-9E79-9527D472FC07}" type="pres">
      <dgm:prSet presAssocID="{7667A9B1-01F7-4C23-AB4C-E5320B723F68}" presName="textRect" presStyleLbl="revTx" presStyleIdx="0" presStyleCnt="2">
        <dgm:presLayoutVars>
          <dgm:chMax val="1"/>
          <dgm:chPref val="1"/>
        </dgm:presLayoutVars>
      </dgm:prSet>
      <dgm:spPr/>
    </dgm:pt>
    <dgm:pt modelId="{0C521A83-F55B-4EC1-943E-9C67A243BC06}" type="pres">
      <dgm:prSet presAssocID="{E1519202-DD34-41C9-8C11-3F2AD6D826BA}" presName="sibTrans" presStyleCnt="0"/>
      <dgm:spPr/>
    </dgm:pt>
    <dgm:pt modelId="{4221A558-56C0-4D26-A688-0EDBD9B13A72}" type="pres">
      <dgm:prSet presAssocID="{8978C1EF-5D26-476F-8D97-9EF8D7F03F96}" presName="compNode" presStyleCnt="0"/>
      <dgm:spPr/>
    </dgm:pt>
    <dgm:pt modelId="{56338A20-F6D9-4B18-A503-6A14A4BEF85F}" type="pres">
      <dgm:prSet presAssocID="{8978C1EF-5D26-476F-8D97-9EF8D7F03F96}" presName="iconBgRect" presStyleLbl="bgShp" presStyleIdx="1" presStyleCnt="2"/>
      <dgm:spPr/>
    </dgm:pt>
    <dgm:pt modelId="{F1FD4813-28D8-475E-8807-405CDF6BDDE5}" type="pres">
      <dgm:prSet presAssocID="{8978C1EF-5D26-476F-8D97-9EF8D7F03F9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192B6AB3-59D8-42D0-B2C9-901D5FBDA97C}" type="pres">
      <dgm:prSet presAssocID="{8978C1EF-5D26-476F-8D97-9EF8D7F03F96}" presName="spaceRect" presStyleCnt="0"/>
      <dgm:spPr/>
    </dgm:pt>
    <dgm:pt modelId="{8F5A1E89-878C-45BB-B748-7E01CD874CF3}" type="pres">
      <dgm:prSet presAssocID="{8978C1EF-5D26-476F-8D97-9EF8D7F03F9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0C7640E-1766-465D-BEAE-AA0FB31EE434}" type="presOf" srcId="{56F06676-CE7F-4854-964C-C6BCCCEE0665}" destId="{DCA859F6-DF83-48A5-94FF-BB0E58D661A2}" srcOrd="0" destOrd="0" presId="urn:microsoft.com/office/officeart/2018/5/layout/IconCircleLabelList"/>
    <dgm:cxn modelId="{282A0C64-486B-40C7-8D66-227B3FAA3257}" type="presOf" srcId="{8978C1EF-5D26-476F-8D97-9EF8D7F03F96}" destId="{8F5A1E89-878C-45BB-B748-7E01CD874CF3}" srcOrd="0" destOrd="0" presId="urn:microsoft.com/office/officeart/2018/5/layout/IconCircleLabelList"/>
    <dgm:cxn modelId="{41292747-3C7F-43AB-A688-E968E61E9284}" type="presOf" srcId="{7667A9B1-01F7-4C23-AB4C-E5320B723F68}" destId="{6594E193-1957-458F-9E79-9527D472FC07}" srcOrd="0" destOrd="0" presId="urn:microsoft.com/office/officeart/2018/5/layout/IconCircleLabelList"/>
    <dgm:cxn modelId="{44B3214A-EFF3-4D5F-ABB3-3A8B3EE398FB}" srcId="{56F06676-CE7F-4854-964C-C6BCCCEE0665}" destId="{8978C1EF-5D26-476F-8D97-9EF8D7F03F96}" srcOrd="1" destOrd="0" parTransId="{C0339049-05C6-4A60-9FC5-46F56EB5CC71}" sibTransId="{3EA97234-EC51-420F-9D58-E7E2D5C234BA}"/>
    <dgm:cxn modelId="{844B114F-25AD-4D88-BF0B-417CA859A43A}" srcId="{56F06676-CE7F-4854-964C-C6BCCCEE0665}" destId="{7667A9B1-01F7-4C23-AB4C-E5320B723F68}" srcOrd="0" destOrd="0" parTransId="{0558507C-D3D1-4F01-AAFB-B311ED8F7794}" sibTransId="{E1519202-DD34-41C9-8C11-3F2AD6D826BA}"/>
    <dgm:cxn modelId="{4F81A972-A5AF-4EF5-8B5E-046FBAEB3057}" type="presParOf" srcId="{DCA859F6-DF83-48A5-94FF-BB0E58D661A2}" destId="{007DAB7A-1A57-4FA2-B092-ED2F40ABEBEF}" srcOrd="0" destOrd="0" presId="urn:microsoft.com/office/officeart/2018/5/layout/IconCircleLabelList"/>
    <dgm:cxn modelId="{FD0EEAED-E6FE-4C88-A0AD-6104E53DC9DC}" type="presParOf" srcId="{007DAB7A-1A57-4FA2-B092-ED2F40ABEBEF}" destId="{2030DD38-20C1-439E-A321-CD3EE6229E74}" srcOrd="0" destOrd="0" presId="urn:microsoft.com/office/officeart/2018/5/layout/IconCircleLabelList"/>
    <dgm:cxn modelId="{4AB8A249-754A-4F44-9411-33A585CBD485}" type="presParOf" srcId="{007DAB7A-1A57-4FA2-B092-ED2F40ABEBEF}" destId="{702D3EEA-132B-4394-9CAD-B621B953B1F8}" srcOrd="1" destOrd="0" presId="urn:microsoft.com/office/officeart/2018/5/layout/IconCircleLabelList"/>
    <dgm:cxn modelId="{28A24CBE-1AA7-46C5-8CAD-49D9F3D9D0D9}" type="presParOf" srcId="{007DAB7A-1A57-4FA2-B092-ED2F40ABEBEF}" destId="{4A3E0EFA-A064-4338-9521-CBFC8774BB73}" srcOrd="2" destOrd="0" presId="urn:microsoft.com/office/officeart/2018/5/layout/IconCircleLabelList"/>
    <dgm:cxn modelId="{43BED5AF-4349-41C0-8670-5063935FA0CD}" type="presParOf" srcId="{007DAB7A-1A57-4FA2-B092-ED2F40ABEBEF}" destId="{6594E193-1957-458F-9E79-9527D472FC07}" srcOrd="3" destOrd="0" presId="urn:microsoft.com/office/officeart/2018/5/layout/IconCircleLabelList"/>
    <dgm:cxn modelId="{15FC6EBD-0C7E-4985-B202-54FD32C27327}" type="presParOf" srcId="{DCA859F6-DF83-48A5-94FF-BB0E58D661A2}" destId="{0C521A83-F55B-4EC1-943E-9C67A243BC06}" srcOrd="1" destOrd="0" presId="urn:microsoft.com/office/officeart/2018/5/layout/IconCircleLabelList"/>
    <dgm:cxn modelId="{43491DBD-A2EE-47CF-B8B5-43F3776BE139}" type="presParOf" srcId="{DCA859F6-DF83-48A5-94FF-BB0E58D661A2}" destId="{4221A558-56C0-4D26-A688-0EDBD9B13A72}" srcOrd="2" destOrd="0" presId="urn:microsoft.com/office/officeart/2018/5/layout/IconCircleLabelList"/>
    <dgm:cxn modelId="{8143319E-9B8C-42E9-B3FC-0D15DBE0FDB1}" type="presParOf" srcId="{4221A558-56C0-4D26-A688-0EDBD9B13A72}" destId="{56338A20-F6D9-4B18-A503-6A14A4BEF85F}" srcOrd="0" destOrd="0" presId="urn:microsoft.com/office/officeart/2018/5/layout/IconCircleLabelList"/>
    <dgm:cxn modelId="{0DD8BA33-0B6A-4642-8125-321689F1510A}" type="presParOf" srcId="{4221A558-56C0-4D26-A688-0EDBD9B13A72}" destId="{F1FD4813-28D8-475E-8807-405CDF6BDDE5}" srcOrd="1" destOrd="0" presId="urn:microsoft.com/office/officeart/2018/5/layout/IconCircleLabelList"/>
    <dgm:cxn modelId="{C317654F-321D-4403-91D7-F0992D704F11}" type="presParOf" srcId="{4221A558-56C0-4D26-A688-0EDBD9B13A72}" destId="{192B6AB3-59D8-42D0-B2C9-901D5FBDA97C}" srcOrd="2" destOrd="0" presId="urn:microsoft.com/office/officeart/2018/5/layout/IconCircleLabelList"/>
    <dgm:cxn modelId="{BDC94DF2-1F5A-461C-8A06-792D52807ED2}" type="presParOf" srcId="{4221A558-56C0-4D26-A688-0EDBD9B13A72}" destId="{8F5A1E89-878C-45BB-B748-7E01CD874CF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4F43E5-E1C7-44BC-B1DB-36BF12FF5B9D}">
      <dsp:nvSpPr>
        <dsp:cNvPr id="0" name=""/>
        <dsp:cNvSpPr/>
      </dsp:nvSpPr>
      <dsp:spPr>
        <a:xfrm>
          <a:off x="0" y="71240"/>
          <a:ext cx="6666833" cy="856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The </a:t>
          </a:r>
          <a:r>
            <a:rPr lang="en-GB" sz="1200" b="1" kern="1200"/>
            <a:t>After Action Render</a:t>
          </a:r>
          <a:r>
            <a:rPr lang="en-GB" sz="1200" kern="1200"/>
            <a:t> suite transforms structured wargame data into dynamic, high-fidelity visual narratives using AI-driven tools for animation, dialog, music, and scene generation. This capability significantly enhances the effectiveness of wargaming in both training and operational contexts by enabling:</a:t>
          </a:r>
          <a:endParaRPr lang="en-US" sz="1200" kern="1200"/>
        </a:p>
      </dsp:txBody>
      <dsp:txXfrm>
        <a:off x="41808" y="113048"/>
        <a:ext cx="6583217" cy="772824"/>
      </dsp:txXfrm>
    </dsp:sp>
    <dsp:sp modelId="{8B5A9A6A-95D8-4B49-9B33-0FEEAA07AAC1}">
      <dsp:nvSpPr>
        <dsp:cNvPr id="0" name=""/>
        <dsp:cNvSpPr/>
      </dsp:nvSpPr>
      <dsp:spPr>
        <a:xfrm>
          <a:off x="0" y="962240"/>
          <a:ext cx="6666833" cy="856440"/>
        </a:xfrm>
        <a:prstGeom prst="roundRect">
          <a:avLst/>
        </a:prstGeom>
        <a:gradFill rotWithShape="0">
          <a:gsLst>
            <a:gs pos="0">
              <a:schemeClr val="accent2">
                <a:hueOff val="1288723"/>
                <a:satOff val="-3699"/>
                <a:lumOff val="-5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288723"/>
                <a:satOff val="-3699"/>
                <a:lumOff val="-5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288723"/>
                <a:satOff val="-3699"/>
                <a:lumOff val="-5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Seamless End-to-End Production</a:t>
          </a:r>
          <a:br>
            <a:rPr lang="en-GB" sz="1200" b="1" kern="1200"/>
          </a:br>
          <a:r>
            <a:rPr lang="en-GB" sz="1200" b="1" kern="1200"/>
            <a:t> From scenario data to final video output, everything happens within one pipeline</a:t>
          </a:r>
          <a:r>
            <a:rPr lang="en-GB" sz="1200" kern="1200"/>
            <a:t>—eliminating the need for multiple disconnected tools or manual stitching. This boosts speed, reduces errors, and ensures consistency.</a:t>
          </a:r>
          <a:endParaRPr lang="en-US" sz="1200" kern="1200"/>
        </a:p>
      </dsp:txBody>
      <dsp:txXfrm>
        <a:off x="41808" y="1004048"/>
        <a:ext cx="6583217" cy="772824"/>
      </dsp:txXfrm>
    </dsp:sp>
    <dsp:sp modelId="{B7CC3AF7-E4FF-4921-BF87-99CB9A43D622}">
      <dsp:nvSpPr>
        <dsp:cNvPr id="0" name=""/>
        <dsp:cNvSpPr/>
      </dsp:nvSpPr>
      <dsp:spPr>
        <a:xfrm>
          <a:off x="0" y="1853240"/>
          <a:ext cx="6666833" cy="856440"/>
        </a:xfrm>
        <a:prstGeom prst="roundRect">
          <a:avLst/>
        </a:prstGeom>
        <a:gradFill rotWithShape="0">
          <a:gsLst>
            <a:gs pos="0">
              <a:schemeClr val="accent2">
                <a:hueOff val="2577445"/>
                <a:satOff val="-7397"/>
                <a:lumOff val="-118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577445"/>
                <a:satOff val="-7397"/>
                <a:lumOff val="-118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577445"/>
                <a:satOff val="-7397"/>
                <a:lumOff val="-118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Image Cataloging for Visual Accuracy &amp; Reusability</a:t>
          </a:r>
          <a:br>
            <a:rPr lang="en-GB" sz="1200" b="1" kern="1200"/>
          </a:br>
          <a:r>
            <a:rPr lang="en-GB" sz="1200" b="1" kern="1200"/>
            <a:t> A centralized image catalog ensures standardized, faction-specific, and terrain-appropriate visuals</a:t>
          </a:r>
          <a:r>
            <a:rPr lang="en-GB" sz="1200" kern="1200"/>
            <a:t>, enabling rapid reuse across scenarios while maintaining realism and reducing manual asset searches.</a:t>
          </a:r>
          <a:endParaRPr lang="en-US" sz="1200" kern="1200"/>
        </a:p>
      </dsp:txBody>
      <dsp:txXfrm>
        <a:off x="41808" y="1895048"/>
        <a:ext cx="6583217" cy="772824"/>
      </dsp:txXfrm>
    </dsp:sp>
    <dsp:sp modelId="{63292CF2-F914-4859-A39C-84F21ACEF721}">
      <dsp:nvSpPr>
        <dsp:cNvPr id="0" name=""/>
        <dsp:cNvSpPr/>
      </dsp:nvSpPr>
      <dsp:spPr>
        <a:xfrm>
          <a:off x="0" y="2744239"/>
          <a:ext cx="6666833" cy="856440"/>
        </a:xfrm>
        <a:prstGeom prst="roundRect">
          <a:avLst/>
        </a:prstGeom>
        <a:gradFill rotWithShape="0">
          <a:gsLst>
            <a:gs pos="0">
              <a:schemeClr val="accent2">
                <a:hueOff val="3866169"/>
                <a:satOff val="-11096"/>
                <a:lumOff val="-17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866169"/>
                <a:satOff val="-11096"/>
                <a:lumOff val="-17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866169"/>
                <a:satOff val="-11096"/>
                <a:lumOff val="-17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AI-Powered Image &amp; Scene Generation</a:t>
          </a:r>
          <a:br>
            <a:rPr lang="en-GB" sz="1200" b="1" kern="1200"/>
          </a:br>
          <a:r>
            <a:rPr lang="en-GB" sz="1200" b="1" kern="1200"/>
            <a:t> AI generates unit visuals, terrain layouts, and dynamic scenes</a:t>
          </a:r>
          <a:r>
            <a:rPr lang="en-GB" sz="1200" kern="1200"/>
            <a:t> on-the-fly, adapting to structured battle data. This delivers </a:t>
          </a:r>
          <a:r>
            <a:rPr lang="en-GB" sz="1200" b="1" kern="1200"/>
            <a:t>contextual visual fidelity</a:t>
          </a:r>
          <a:r>
            <a:rPr lang="en-GB" sz="1200" kern="1200"/>
            <a:t> with minimal design input—ideal for both SMEs and non-technical users.</a:t>
          </a:r>
          <a:endParaRPr lang="en-US" sz="1200" kern="1200"/>
        </a:p>
      </dsp:txBody>
      <dsp:txXfrm>
        <a:off x="41808" y="2786047"/>
        <a:ext cx="6583217" cy="772824"/>
      </dsp:txXfrm>
    </dsp:sp>
    <dsp:sp modelId="{6F34342E-2427-4F67-A954-2036652AD0D2}">
      <dsp:nvSpPr>
        <dsp:cNvPr id="0" name=""/>
        <dsp:cNvSpPr/>
      </dsp:nvSpPr>
      <dsp:spPr>
        <a:xfrm>
          <a:off x="0" y="3635239"/>
          <a:ext cx="6666833" cy="856440"/>
        </a:xfrm>
        <a:prstGeom prst="roundRect">
          <a:avLst/>
        </a:prstGeom>
        <a:gradFill rotWithShape="0">
          <a:gsLst>
            <a:gs pos="0">
              <a:schemeClr val="accent2">
                <a:hueOff val="5154891"/>
                <a:satOff val="-14794"/>
                <a:lumOff val="-236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154891"/>
                <a:satOff val="-14794"/>
                <a:lumOff val="-236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154891"/>
                <a:satOff val="-14794"/>
                <a:lumOff val="-236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Narrative Clarity Through AI Voice-Over</a:t>
          </a:r>
          <a:br>
            <a:rPr lang="en-GB" sz="1200" b="1" kern="1200"/>
          </a:br>
          <a:r>
            <a:rPr lang="en-GB" sz="1200" b="1" kern="1200"/>
            <a:t> Integrated dialog generation and voice narration</a:t>
          </a:r>
          <a:r>
            <a:rPr lang="en-GB" sz="1200" kern="1200"/>
            <a:t> provides contextual explanations of battlefield events, helping commanders, trainees, and analysts absorb complex scenarios </a:t>
          </a:r>
          <a:r>
            <a:rPr lang="en-GB" sz="1200" b="1" kern="1200"/>
            <a:t>quickly and intuitively</a:t>
          </a:r>
          <a:r>
            <a:rPr lang="en-GB" sz="1200" kern="1200"/>
            <a:t>.</a:t>
          </a:r>
          <a:endParaRPr lang="en-US" sz="1200" kern="1200"/>
        </a:p>
      </dsp:txBody>
      <dsp:txXfrm>
        <a:off x="41808" y="3677047"/>
        <a:ext cx="6583217" cy="772824"/>
      </dsp:txXfrm>
    </dsp:sp>
    <dsp:sp modelId="{A29E3620-5ABE-4A79-90B9-99E6DFA611D3}">
      <dsp:nvSpPr>
        <dsp:cNvPr id="0" name=""/>
        <dsp:cNvSpPr/>
      </dsp:nvSpPr>
      <dsp:spPr>
        <a:xfrm>
          <a:off x="0" y="4526239"/>
          <a:ext cx="6666833" cy="85644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Operational Advantage</a:t>
          </a:r>
          <a:br>
            <a:rPr lang="en-GB" sz="1200" b="1" kern="1200"/>
          </a:br>
          <a:r>
            <a:rPr lang="en-GB" sz="1200" b="1" kern="1200"/>
            <a:t> The unified tool creates clear, shareable visual narratives in a could significantly reduce time needed</a:t>
          </a:r>
          <a:r>
            <a:rPr lang="en-GB" sz="1200" kern="1200"/>
            <a:t>—enhancing pre-mission planning, after-action reviews, and cross-unit briefings in both classified and unclassified environments.</a:t>
          </a:r>
          <a:endParaRPr lang="en-US" sz="1200" kern="1200"/>
        </a:p>
      </dsp:txBody>
      <dsp:txXfrm>
        <a:off x="41808" y="4568047"/>
        <a:ext cx="6583217" cy="7728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4708C-3397-42F7-915A-E4C4AE761EDE}">
      <dsp:nvSpPr>
        <dsp:cNvPr id="0" name=""/>
        <dsp:cNvSpPr/>
      </dsp:nvSpPr>
      <dsp:spPr>
        <a:xfrm>
          <a:off x="684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9B8AF0-428B-476A-B6D7-E3B8DF4FBD80}">
      <dsp:nvSpPr>
        <dsp:cNvPr id="0" name=""/>
        <dsp:cNvSpPr/>
      </dsp:nvSpPr>
      <dsp:spPr>
        <a:xfrm>
          <a:off x="91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8F3DD-3180-4884-926A-2FA8765D1706}">
      <dsp:nvSpPr>
        <dsp:cNvPr id="0" name=""/>
        <dsp:cNvSpPr/>
      </dsp:nvSpPr>
      <dsp:spPr>
        <a:xfrm>
          <a:off x="33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/>
            <a:t>Lawfulness: Uses only human-authored scenario data (JSON input).</a:t>
          </a:r>
          <a:endParaRPr lang="en-US" sz="1200" kern="1200"/>
        </a:p>
      </dsp:txBody>
      <dsp:txXfrm>
        <a:off x="333914" y="2456402"/>
        <a:ext cx="1800000" cy="720000"/>
      </dsp:txXfrm>
    </dsp:sp>
    <dsp:sp modelId="{249F740D-0AB2-4D87-BAC4-F0DCCE9BE3B5}">
      <dsp:nvSpPr>
        <dsp:cNvPr id="0" name=""/>
        <dsp:cNvSpPr/>
      </dsp:nvSpPr>
      <dsp:spPr>
        <a:xfrm>
          <a:off x="2799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BDA0EA-CA2F-44FA-92C7-61EC17CD47AD}">
      <dsp:nvSpPr>
        <dsp:cNvPr id="0" name=""/>
        <dsp:cNvSpPr/>
      </dsp:nvSpPr>
      <dsp:spPr>
        <a:xfrm>
          <a:off x="303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4E26E-0B16-459C-A54E-8443430D8DE6}">
      <dsp:nvSpPr>
        <dsp:cNvPr id="0" name=""/>
        <dsp:cNvSpPr/>
      </dsp:nvSpPr>
      <dsp:spPr>
        <a:xfrm>
          <a:off x="244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/>
            <a:t>Accountability: Human-in-the-loop validation at all stages.</a:t>
          </a:r>
          <a:endParaRPr lang="en-US" sz="1200" kern="1200"/>
        </a:p>
      </dsp:txBody>
      <dsp:txXfrm>
        <a:off x="2448914" y="2456402"/>
        <a:ext cx="1800000" cy="720000"/>
      </dsp:txXfrm>
    </dsp:sp>
    <dsp:sp modelId="{30A8BA97-BCA9-4151-A64B-A31C5975DFA8}">
      <dsp:nvSpPr>
        <dsp:cNvPr id="0" name=""/>
        <dsp:cNvSpPr/>
      </dsp:nvSpPr>
      <dsp:spPr>
        <a:xfrm>
          <a:off x="4914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65F277-9421-4CC2-9AA3-DAAF59A4C70A}">
      <dsp:nvSpPr>
        <dsp:cNvPr id="0" name=""/>
        <dsp:cNvSpPr/>
      </dsp:nvSpPr>
      <dsp:spPr>
        <a:xfrm>
          <a:off x="514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AE4AA-20A3-4E69-BCF2-32EE44DA27CF}">
      <dsp:nvSpPr>
        <dsp:cNvPr id="0" name=""/>
        <dsp:cNvSpPr/>
      </dsp:nvSpPr>
      <dsp:spPr>
        <a:xfrm>
          <a:off x="456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/>
            <a:t>Explainability: Outputs traceable to structured tokens (units, events, terrain).</a:t>
          </a:r>
          <a:endParaRPr lang="en-US" sz="1200" kern="1200"/>
        </a:p>
      </dsp:txBody>
      <dsp:txXfrm>
        <a:off x="4563914" y="2456402"/>
        <a:ext cx="1800000" cy="720000"/>
      </dsp:txXfrm>
    </dsp:sp>
    <dsp:sp modelId="{D16FBF8F-E497-4460-96A2-33D4383EA242}">
      <dsp:nvSpPr>
        <dsp:cNvPr id="0" name=""/>
        <dsp:cNvSpPr/>
      </dsp:nvSpPr>
      <dsp:spPr>
        <a:xfrm>
          <a:off x="7029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0FEDCD-475D-4A60-AA04-EA5E1CDF2E6B}">
      <dsp:nvSpPr>
        <dsp:cNvPr id="0" name=""/>
        <dsp:cNvSpPr/>
      </dsp:nvSpPr>
      <dsp:spPr>
        <a:xfrm>
          <a:off x="726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24EBEB-39E2-4DB9-A5A3-CA443B6ABDEF}">
      <dsp:nvSpPr>
        <dsp:cNvPr id="0" name=""/>
        <dsp:cNvSpPr/>
      </dsp:nvSpPr>
      <dsp:spPr>
        <a:xfrm>
          <a:off x="667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/>
            <a:t>Reliability: Enforced via JSON schema + controlled vocabularies.</a:t>
          </a:r>
          <a:endParaRPr lang="en-US" sz="1200" kern="1200"/>
        </a:p>
      </dsp:txBody>
      <dsp:txXfrm>
        <a:off x="6678914" y="2456402"/>
        <a:ext cx="1800000" cy="720000"/>
      </dsp:txXfrm>
    </dsp:sp>
    <dsp:sp modelId="{7B40A0EC-4FCE-40B6-849E-675466D1B99A}">
      <dsp:nvSpPr>
        <dsp:cNvPr id="0" name=""/>
        <dsp:cNvSpPr/>
      </dsp:nvSpPr>
      <dsp:spPr>
        <a:xfrm>
          <a:off x="9144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ED6E4D-42DD-4917-82EB-D092C564F2E1}">
      <dsp:nvSpPr>
        <dsp:cNvPr id="0" name=""/>
        <dsp:cNvSpPr/>
      </dsp:nvSpPr>
      <dsp:spPr>
        <a:xfrm>
          <a:off x="937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53B86-C17E-4709-8EF6-BE08363DDD0D}">
      <dsp:nvSpPr>
        <dsp:cNvPr id="0" name=""/>
        <dsp:cNvSpPr/>
      </dsp:nvSpPr>
      <dsp:spPr>
        <a:xfrm>
          <a:off x="879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/>
            <a:t>Bias Mitigation: No black-box AI—only structured, user-driven generation.</a:t>
          </a:r>
          <a:endParaRPr lang="en-US" sz="1200" kern="1200"/>
        </a:p>
      </dsp:txBody>
      <dsp:txXfrm>
        <a:off x="8793914" y="2456402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30DD38-20C1-439E-A321-CD3EE6229E74}">
      <dsp:nvSpPr>
        <dsp:cNvPr id="0" name=""/>
        <dsp:cNvSpPr/>
      </dsp:nvSpPr>
      <dsp:spPr>
        <a:xfrm>
          <a:off x="2250914" y="296402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D3EEA-132B-4394-9CAD-B621B953B1F8}">
      <dsp:nvSpPr>
        <dsp:cNvPr id="0" name=""/>
        <dsp:cNvSpPr/>
      </dsp:nvSpPr>
      <dsp:spPr>
        <a:xfrm>
          <a:off x="271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4E193-1957-458F-9E79-9527D472FC07}">
      <dsp:nvSpPr>
        <dsp:cNvPr id="0" name=""/>
        <dsp:cNvSpPr/>
      </dsp:nvSpPr>
      <dsp:spPr>
        <a:xfrm>
          <a:off x="154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/>
            <a:t>Remove the Hugging Face connection for the model</a:t>
          </a:r>
          <a:endParaRPr lang="en-US" sz="1800" kern="1200"/>
        </a:p>
      </dsp:txBody>
      <dsp:txXfrm>
        <a:off x="1548914" y="3176402"/>
        <a:ext cx="3600000" cy="720000"/>
      </dsp:txXfrm>
    </dsp:sp>
    <dsp:sp modelId="{56338A20-F6D9-4B18-A503-6A14A4BEF85F}">
      <dsp:nvSpPr>
        <dsp:cNvPr id="0" name=""/>
        <dsp:cNvSpPr/>
      </dsp:nvSpPr>
      <dsp:spPr>
        <a:xfrm>
          <a:off x="6480914" y="296402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FD4813-28D8-475E-8807-405CDF6BDDE5}">
      <dsp:nvSpPr>
        <dsp:cNvPr id="0" name=""/>
        <dsp:cNvSpPr/>
      </dsp:nvSpPr>
      <dsp:spPr>
        <a:xfrm>
          <a:off x="694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A1E89-878C-45BB-B748-7E01CD874CF3}">
      <dsp:nvSpPr>
        <dsp:cNvPr id="0" name=""/>
        <dsp:cNvSpPr/>
      </dsp:nvSpPr>
      <dsp:spPr>
        <a:xfrm>
          <a:off x="577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/>
            <a:t>Dockerize and deploy instance in Azure Environment</a:t>
          </a:r>
          <a:endParaRPr lang="en-US" sz="1800" kern="1200"/>
        </a:p>
      </dsp:txBody>
      <dsp:txXfrm>
        <a:off x="5778914" y="3176402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BBB60-6196-4DE6-99C3-68FE789F18CE}" type="datetimeFigureOut">
              <a:t>4/15/2025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FC522-F516-4B23-B07A-91CD6D3A3A3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504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b="1" dirty="0"/>
              <a:t>Seamless End-to-End Production</a:t>
            </a:r>
            <a:br>
              <a:rPr lang="en-GB" b="1" dirty="0">
                <a:cs typeface="+mn-lt"/>
              </a:rPr>
            </a:br>
            <a:r>
              <a:rPr lang="en-GB" b="1" dirty="0"/>
              <a:t> From scenario data to final video output, everything happens within one pipeline</a:t>
            </a:r>
            <a:r>
              <a:rPr lang="en-GB" dirty="0"/>
              <a:t>—eliminating the need for multiple disconnected tools or manual stitching. This boosts speed, reduces errors, and ensures consistency.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b="1" dirty="0"/>
              <a:t>Image </a:t>
            </a:r>
            <a:r>
              <a:rPr lang="en-GB" b="1" dirty="0" err="1"/>
              <a:t>Cataloging</a:t>
            </a:r>
            <a:r>
              <a:rPr lang="en-GB" b="1" dirty="0"/>
              <a:t> for Visual Accuracy &amp; Reusability</a:t>
            </a:r>
            <a:br>
              <a:rPr lang="en-GB" b="1" dirty="0">
                <a:cs typeface="+mn-lt"/>
              </a:rPr>
            </a:br>
            <a:r>
              <a:rPr lang="en-GB" b="1" dirty="0"/>
              <a:t> A centralized image </a:t>
            </a:r>
            <a:r>
              <a:rPr lang="en-GB" b="1" dirty="0" err="1"/>
              <a:t>catalog</a:t>
            </a:r>
            <a:r>
              <a:rPr lang="en-GB" b="1" dirty="0"/>
              <a:t> ensures standardized, faction-specific, and terrain-appropriate visuals</a:t>
            </a:r>
            <a:r>
              <a:rPr lang="en-GB" dirty="0"/>
              <a:t>, enabling rapid reuse across scenarios while maintaining realism and reducing manual asset searches.</a:t>
            </a:r>
            <a:endParaRPr lang="en-US" dirty="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b="1" dirty="0"/>
              <a:t>AI-Powered Image &amp; Scene Generation</a:t>
            </a:r>
            <a:br>
              <a:rPr lang="en-GB" b="1" dirty="0">
                <a:cs typeface="+mn-lt"/>
              </a:rPr>
            </a:br>
            <a:r>
              <a:rPr lang="en-GB" b="1" dirty="0"/>
              <a:t> AI generates unit visuals, terrain layouts, and dynamic scenes</a:t>
            </a:r>
            <a:r>
              <a:rPr lang="en-GB" dirty="0"/>
              <a:t> on-the-fly, adapting to structured battle data. This delivers </a:t>
            </a:r>
            <a:r>
              <a:rPr lang="en-GB" b="1" dirty="0"/>
              <a:t>contextual visual fidelity</a:t>
            </a:r>
            <a:r>
              <a:rPr lang="en-GB" dirty="0"/>
              <a:t> with minimal design input—ideal for both SMEs and non-technical users.</a:t>
            </a:r>
            <a:endParaRPr lang="en-US" dirty="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b="1" dirty="0"/>
              <a:t>Narrative Clarity Through AI Voice-Over</a:t>
            </a:r>
            <a:br>
              <a:rPr lang="en-GB" b="1" dirty="0">
                <a:cs typeface="+mn-lt"/>
              </a:rPr>
            </a:br>
            <a:r>
              <a:rPr lang="en-GB" b="1" dirty="0"/>
              <a:t> Integrated dialog generation and voice narration</a:t>
            </a:r>
            <a:r>
              <a:rPr lang="en-GB" dirty="0"/>
              <a:t> provides contextual explanations of battlefield events, helping commanders, trainees, and analysts absorb complex scenarios </a:t>
            </a:r>
            <a:r>
              <a:rPr lang="en-GB" b="1" dirty="0"/>
              <a:t>quickly and intuitively</a:t>
            </a:r>
            <a:r>
              <a:rPr lang="en-GB" dirty="0"/>
              <a:t>.</a:t>
            </a:r>
            <a:endParaRPr lang="en-US" dirty="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b="1" dirty="0"/>
              <a:t>Operational Advantage</a:t>
            </a:r>
            <a:br>
              <a:rPr lang="en-GB" b="1" dirty="0">
                <a:cs typeface="+mn-lt"/>
              </a:rPr>
            </a:br>
            <a:r>
              <a:rPr lang="en-GB" b="1" dirty="0"/>
              <a:t> The unified tool creates clear, shareable visual narratives</a:t>
            </a:r>
            <a:r>
              <a:rPr lang="en-GB" dirty="0"/>
              <a:t> in minutes—not hours or days—enhancing pre-mission planning, after-action reviews, and cross-unit briefings in both classified and unclassified environments.</a:t>
            </a:r>
            <a:endParaRPr lang="en-US" dirty="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GB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FC522-F516-4B23-B07A-91CD6D3A3A36}" type="slidenum"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461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7FF762-6C20-344E-FD4A-8BCA07E709F4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561775" y="63500"/>
            <a:ext cx="109696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NATO UNCLASSIFIED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puter on an island&#10;&#10;AI-generated content may be incorrect.">
            <a:extLst>
              <a:ext uri="{FF2B5EF4-FFF2-40B4-BE49-F238E27FC236}">
                <a16:creationId xmlns:a16="http://schemas.microsoft.com/office/drawing/2014/main" id="{3E6D6E3E-D7F5-299C-A4FC-80E497436E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968" r="1" b="5877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3700" b="1" dirty="0">
                <a:solidFill>
                  <a:srgbClr val="FFFFFF"/>
                </a:solidFill>
                <a:ea typeface="+mj-lt"/>
                <a:cs typeface="+mj-lt"/>
              </a:rPr>
              <a:t>TIDE Hackathon 2025</a:t>
            </a:r>
            <a:br>
              <a:rPr lang="en-US" sz="3700" b="1" dirty="0">
                <a:solidFill>
                  <a:srgbClr val="FFFFFF"/>
                </a:solidFill>
                <a:ea typeface="+mj-lt"/>
                <a:cs typeface="+mj-lt"/>
              </a:rPr>
            </a:br>
            <a:endParaRPr lang="en-US" sz="3700" dirty="0">
              <a:solidFill>
                <a:srgbClr val="FFFFFF"/>
              </a:solidFill>
              <a:ea typeface="+mj-lt"/>
              <a:cs typeface="+mj-lt"/>
            </a:endParaRPr>
          </a:p>
          <a:p>
            <a:pPr algn="l"/>
            <a:r>
              <a:rPr lang="en-US" sz="3700" b="1" dirty="0">
                <a:solidFill>
                  <a:srgbClr val="FFFFFF"/>
                </a:solidFill>
                <a:ea typeface="+mj-lt"/>
                <a:cs typeface="+mj-lt"/>
              </a:rPr>
              <a:t>AI-Driven Video Generation Challenge</a:t>
            </a:r>
            <a:br>
              <a:rPr lang="en-US" sz="3700" b="1" dirty="0">
                <a:solidFill>
                  <a:srgbClr val="FFFFFF"/>
                </a:solidFill>
                <a:ea typeface="+mj-lt"/>
                <a:cs typeface="+mj-lt"/>
              </a:rPr>
            </a:br>
            <a:endParaRPr lang="en-US" sz="3700" dirty="0">
              <a:solidFill>
                <a:srgbClr val="FFFFFF"/>
              </a:solidFill>
              <a:ea typeface="+mj-lt"/>
              <a:cs typeface="+mj-lt"/>
            </a:endParaRPr>
          </a:p>
          <a:p>
            <a:pPr algn="l"/>
            <a:r>
              <a:rPr lang="en-US" sz="3700" dirty="0">
                <a:solidFill>
                  <a:srgbClr val="FFFFFF"/>
                </a:solidFill>
              </a:rPr>
              <a:t>NULL ISLAND</a:t>
            </a:r>
          </a:p>
          <a:p>
            <a:pPr algn="l"/>
            <a:endParaRPr lang="en-US" sz="3700" dirty="0">
              <a:solidFill>
                <a:srgbClr val="FFFFFF"/>
              </a:solidFill>
            </a:endParaRPr>
          </a:p>
        </p:txBody>
      </p:sp>
      <p:pic>
        <p:nvPicPr>
          <p:cNvPr id="3" name="Picture 2" descr="Two women standing in front of a large screen&#10;&#10;AI-generated content may be incorrect.">
            <a:extLst>
              <a:ext uri="{FF2B5EF4-FFF2-40B4-BE49-F238E27FC236}">
                <a16:creationId xmlns:a16="http://schemas.microsoft.com/office/drawing/2014/main" id="{FA8EFBD3-4A69-BD0E-8D14-31E15B514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100" r="4733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3579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A19250D-D569-4232-9020-BD415AE51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F6266-D19B-E58B-7E4E-2E7917C5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513" y="841375"/>
            <a:ext cx="3505200" cy="31146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>
                <a:solidFill>
                  <a:schemeClr val="bg1"/>
                </a:solidFill>
              </a:rPr>
              <a:t>Image-to-Image Generation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BAEF06-AB74-442C-8C30-B88233FD8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DFD9AA5-A6A4-499F-BB09-5CD7F8145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F499571-4EEA-4442-B71C-2972335B3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FFC7284-7A71-4F33-AB06-E0D1EB1CAF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27F758D-B23C-459E-AD21-6621782C7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8DD5D69-A882-48D7-ACFB-68E2DC6B0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2432BD6-3DCC-4397-BD7F-3FE84F321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9829185-6353-4E3C-B082-AA7F51939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60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B7BB359-8B77-484C-B9CD-6376139A3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A96BE9D-5B3B-4CA9-8895-33FAA38046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840E2BF-E954-4173-BF70-2DAE9E19A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F125B5A-DFAC-4B6D-B14F-287F8C436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AF4804F-69E5-479A-9F45-C0E4631715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CA5C733-38F9-4D36-A78D-0AB08CCBB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 descr="A silhouette of a tank&#10;&#10;AI-generated content may be incorrect.">
            <a:extLst>
              <a:ext uri="{FF2B5EF4-FFF2-40B4-BE49-F238E27FC236}">
                <a16:creationId xmlns:a16="http://schemas.microsoft.com/office/drawing/2014/main" id="{B5CA2AE0-76DA-8C56-6A38-B95106A2BF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934" r="1" b="1"/>
          <a:stretch/>
        </p:blipFill>
        <p:spPr>
          <a:xfrm>
            <a:off x="157318" y="1229235"/>
            <a:ext cx="2897215" cy="1077306"/>
          </a:xfrm>
          <a:custGeom>
            <a:avLst/>
            <a:gdLst/>
            <a:ahLst/>
            <a:cxnLst/>
            <a:rect l="l" t="t" r="r" b="b"/>
            <a:pathLst>
              <a:path w="2598738" h="1860001">
                <a:moveTo>
                  <a:pt x="0" y="0"/>
                </a:moveTo>
                <a:lnTo>
                  <a:pt x="2598738" y="0"/>
                </a:lnTo>
                <a:lnTo>
                  <a:pt x="2598738" y="1860001"/>
                </a:lnTo>
                <a:lnTo>
                  <a:pt x="0" y="1860001"/>
                </a:lnTo>
                <a:close/>
              </a:path>
            </a:pathLst>
          </a:custGeom>
        </p:spPr>
      </p:pic>
      <p:pic>
        <p:nvPicPr>
          <p:cNvPr id="3" name="Picture 2" descr="A black tank with wheels and an object&#10;&#10;AI-generated content may be incorrect.">
            <a:extLst>
              <a:ext uri="{FF2B5EF4-FFF2-40B4-BE49-F238E27FC236}">
                <a16:creationId xmlns:a16="http://schemas.microsoft.com/office/drawing/2014/main" id="{57D642B3-DFCF-C73A-9C97-3AE9FDB18B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169" r="1" b="6329"/>
          <a:stretch/>
        </p:blipFill>
        <p:spPr>
          <a:xfrm>
            <a:off x="9222581" y="1981825"/>
            <a:ext cx="2598738" cy="944350"/>
          </a:xfrm>
          <a:custGeom>
            <a:avLst/>
            <a:gdLst/>
            <a:ahLst/>
            <a:cxnLst/>
            <a:rect l="l" t="t" r="r" b="b"/>
            <a:pathLst>
              <a:path w="2598738" h="1860001">
                <a:moveTo>
                  <a:pt x="0" y="0"/>
                </a:moveTo>
                <a:lnTo>
                  <a:pt x="2598738" y="0"/>
                </a:lnTo>
                <a:lnTo>
                  <a:pt x="2598738" y="1860001"/>
                </a:lnTo>
                <a:lnTo>
                  <a:pt x="0" y="1860001"/>
                </a:lnTo>
                <a:close/>
              </a:path>
            </a:pathLst>
          </a:custGeom>
        </p:spPr>
      </p:pic>
      <p:pic>
        <p:nvPicPr>
          <p:cNvPr id="5" name="Picture 4" descr="A black tank on a dirt road&#10;&#10;AI-generated content may be incorrect.">
            <a:extLst>
              <a:ext uri="{FF2B5EF4-FFF2-40B4-BE49-F238E27FC236}">
                <a16:creationId xmlns:a16="http://schemas.microsoft.com/office/drawing/2014/main" id="{BA6689B1-71DB-42BA-D551-2128DDBC4B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521" r="1" b="5824"/>
          <a:stretch/>
        </p:blipFill>
        <p:spPr>
          <a:xfrm>
            <a:off x="215420" y="3903504"/>
            <a:ext cx="2796862" cy="1077306"/>
          </a:xfrm>
          <a:custGeom>
            <a:avLst/>
            <a:gdLst/>
            <a:ahLst/>
            <a:cxnLst/>
            <a:rect l="l" t="t" r="r" b="b"/>
            <a:pathLst>
              <a:path w="2598738" h="1859999">
                <a:moveTo>
                  <a:pt x="0" y="0"/>
                </a:moveTo>
                <a:lnTo>
                  <a:pt x="2598738" y="0"/>
                </a:lnTo>
                <a:lnTo>
                  <a:pt x="2598738" y="1859999"/>
                </a:lnTo>
                <a:lnTo>
                  <a:pt x="0" y="1859999"/>
                </a:lnTo>
                <a:close/>
              </a:path>
            </a:pathLst>
          </a:cu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257F3E-53FC-8070-D704-19246197ED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7268" b="2"/>
          <a:stretch/>
        </p:blipFill>
        <p:spPr>
          <a:xfrm>
            <a:off x="3605048" y="4896851"/>
            <a:ext cx="5307012" cy="1651750"/>
          </a:xfrm>
          <a:custGeom>
            <a:avLst/>
            <a:gdLst/>
            <a:ahLst/>
            <a:cxnLst/>
            <a:rect l="l" t="t" r="r" b="b"/>
            <a:pathLst>
              <a:path w="2598738" h="1859999">
                <a:moveTo>
                  <a:pt x="0" y="0"/>
                </a:moveTo>
                <a:lnTo>
                  <a:pt x="2598738" y="0"/>
                </a:lnTo>
                <a:lnTo>
                  <a:pt x="2598738" y="1859999"/>
                </a:lnTo>
                <a:lnTo>
                  <a:pt x="0" y="1859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6260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B66B4F-4BC8-FEEA-2A2F-1F4D9D644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60" y="456785"/>
            <a:ext cx="10955279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59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5D8F6F-2C92-88D4-6C27-D0C05ADFE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60" y="456785"/>
            <a:ext cx="10955279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7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ilitary tank driving through a field&#10;&#10;AI-generated content may be incorrect.">
            <a:extLst>
              <a:ext uri="{FF2B5EF4-FFF2-40B4-BE49-F238E27FC236}">
                <a16:creationId xmlns:a16="http://schemas.microsoft.com/office/drawing/2014/main" id="{44A7F27E-9B0A-B8F9-520C-5EACB0ABA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13" y="2357288"/>
            <a:ext cx="11279174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26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0F24D38-B79E-44B4-830E-043F45D9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9B56D-CDEC-08B1-C8FA-754AF3E8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742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Scene Animation Builder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C469874-256B-45B3-A79C-7591B4BA1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DBC0AA6-9F65-3086-3150-2108F8EE0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6345"/>
            <a:ext cx="5097780" cy="391061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GB" sz="17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Tokenization</a:t>
            </a:r>
            <a:endParaRPr lang="en-GB" sz="170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285750" indent="-285750"/>
            <a:r>
              <a:rPr lang="en-GB" sz="17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Breaks down complex text (e.g., battle scenarios) into structured tokens</a:t>
            </a:r>
            <a:endParaRPr lang="en-US" sz="170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buFont typeface="Courier New,monospace" panose="020B0604020202020204" pitchFamily="34" charset="0"/>
              <a:buChar char="o"/>
            </a:pPr>
            <a:r>
              <a:rPr lang="en-GB" sz="17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Actions</a:t>
            </a:r>
            <a:r>
              <a:rPr lang="en-GB" sz="17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: Move, Fire, Hold</a:t>
            </a:r>
          </a:p>
          <a:p>
            <a:pPr marL="742950" lvl="1" indent="-285750">
              <a:buFont typeface="Courier New,monospace" panose="020B0604020202020204" pitchFamily="34" charset="0"/>
              <a:buChar char="o"/>
            </a:pPr>
            <a:r>
              <a:rPr lang="en-GB" sz="17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Units</a:t>
            </a:r>
            <a:r>
              <a:rPr lang="en-GB" sz="17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: ID, Type, Status, Strength</a:t>
            </a:r>
          </a:p>
          <a:p>
            <a:pPr marL="285750" indent="-285750">
              <a:buFont typeface="Courier New,monospace" panose="020B0604020202020204" pitchFamily="34" charset="0"/>
              <a:buChar char="o"/>
            </a:pPr>
            <a:r>
              <a:rPr lang="en-GB" sz="17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Enables AI to </a:t>
            </a:r>
            <a:r>
              <a:rPr lang="en-GB" sz="1700" i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understand and process natural language inputs.</a:t>
            </a:r>
            <a:endParaRPr lang="en-GB" sz="170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GB" sz="17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Structured Data Model</a:t>
            </a:r>
            <a:endParaRPr lang="en-GB" sz="170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r>
              <a:rPr lang="en-GB" sz="17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Organizes tokens into a semantic structure: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GB" sz="17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Unit, </a:t>
            </a:r>
            <a:r>
              <a:rPr lang="en-GB" sz="1700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TerrainFeature</a:t>
            </a:r>
            <a:r>
              <a:rPr lang="en-GB" sz="17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GB" sz="1700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BattleEvent</a:t>
            </a:r>
            <a:r>
              <a:rPr lang="en-GB" sz="17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, etc.</a:t>
            </a:r>
          </a:p>
          <a:p>
            <a:pPr>
              <a:buFont typeface="Courier New,monospace" panose="020B0604020202020204" pitchFamily="34" charset="0"/>
              <a:buChar char="o"/>
            </a:pPr>
            <a:r>
              <a:rPr lang="en-GB" sz="17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Makes it easy to </a:t>
            </a:r>
            <a:r>
              <a:rPr lang="en-GB" sz="17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track states</a:t>
            </a:r>
            <a:r>
              <a:rPr lang="en-GB" sz="17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over time (positions, outcomes).</a:t>
            </a:r>
            <a:endParaRPr lang="en-US" sz="170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72109-4C81-7008-617D-35E18FEE0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2266345"/>
            <a:ext cx="5097780" cy="39106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GB" sz="20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Bridge to Animation Tools</a:t>
            </a:r>
            <a:endParaRPr lang="en-GB" sz="200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GB" sz="20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Data model acts as a </a:t>
            </a:r>
            <a:r>
              <a:rPr lang="en-GB" sz="20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blueprint</a:t>
            </a:r>
            <a:r>
              <a:rPr lang="en-GB" sz="20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for visualization:</a:t>
            </a:r>
            <a:endParaRPr lang="en-US" sz="200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buFont typeface="Courier New,monospace"/>
              <a:buChar char="o"/>
            </a:pPr>
            <a:r>
              <a:rPr lang="en-GB" sz="20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Animate unit movements, terrain interactions, and battle phases.</a:t>
            </a:r>
          </a:p>
          <a:p>
            <a:r>
              <a:rPr lang="en-GB" sz="2000">
                <a:solidFill>
                  <a:srgbClr val="FFFFFF"/>
                </a:solidFill>
                <a:latin typeface="Calibri"/>
                <a:ea typeface="Calibri"/>
                <a:cs typeface="Arial"/>
              </a:rPr>
              <a:t>Integrates with tools like </a:t>
            </a:r>
            <a:r>
              <a:rPr lang="en-GB" sz="2000" b="1">
                <a:solidFill>
                  <a:srgbClr val="FFFFFF"/>
                </a:solidFill>
                <a:latin typeface="Calibri"/>
                <a:ea typeface="Calibri"/>
                <a:cs typeface="Arial"/>
              </a:rPr>
              <a:t>Manim</a:t>
            </a:r>
            <a:r>
              <a:rPr lang="en-GB" sz="2000">
                <a:solidFill>
                  <a:srgbClr val="FFFFFF"/>
                </a:solidFill>
                <a:latin typeface="Calibri"/>
                <a:ea typeface="Calibri"/>
                <a:cs typeface="Arial"/>
              </a:rPr>
              <a:t> or game engines to generate dynamic visuals.</a:t>
            </a:r>
            <a:endParaRPr lang="en-GB" sz="200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GB" sz="2000" b="1">
                <a:solidFill>
                  <a:srgbClr val="FFFFFF"/>
                </a:solidFill>
                <a:latin typeface="Calibri"/>
                <a:ea typeface="Calibri"/>
                <a:cs typeface="Arial"/>
              </a:rPr>
              <a:t>AI-Driven Integration</a:t>
            </a:r>
            <a:endParaRPr lang="en-GB" sz="200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r>
              <a:rPr lang="en-GB" sz="2000">
                <a:solidFill>
                  <a:srgbClr val="FFFFFF"/>
                </a:solidFill>
                <a:latin typeface="Calibri"/>
                <a:ea typeface="Calibri"/>
                <a:cs typeface="Arial"/>
              </a:rPr>
              <a:t>AI uses structured tokens to:</a:t>
            </a:r>
            <a:endParaRPr lang="en-GB" sz="200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2000">
                <a:solidFill>
                  <a:srgbClr val="FFFFFF"/>
                </a:solidFill>
                <a:latin typeface="Calibri"/>
                <a:ea typeface="Calibri"/>
                <a:cs typeface="Arial"/>
              </a:rPr>
              <a:t>Generate realistic events</a:t>
            </a:r>
            <a:endParaRPr lang="en-GB" sz="200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2000">
                <a:solidFill>
                  <a:srgbClr val="FFFFFF"/>
                </a:solidFill>
                <a:latin typeface="Calibri"/>
                <a:ea typeface="Calibri"/>
                <a:cs typeface="Arial"/>
              </a:rPr>
              <a:t>Predict outcomes or fill in narrative gaps</a:t>
            </a:r>
            <a:endParaRPr lang="en-GB" sz="200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endParaRPr lang="en-GB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755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2E69EC-1C2C-F859-CB02-1F9C07033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13" y="666364"/>
            <a:ext cx="11279174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46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4811F-549D-224C-FCAA-E6AB658F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Scene Animation Builder</a:t>
            </a:r>
          </a:p>
        </p:txBody>
      </p:sp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71B06A2-CFD7-6DA7-9B39-99DAC98E2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001" y="1390150"/>
            <a:ext cx="7220958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70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66D7F65-E9B6-4775-8355-D095CC73C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9360D-D478-09FB-8E8C-B05A658B4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121" y="319505"/>
            <a:ext cx="6291896" cy="770286"/>
          </a:xfrm>
        </p:spPr>
        <p:txBody>
          <a:bodyPr anchor="b">
            <a:normAutofit/>
          </a:bodyPr>
          <a:lstStyle/>
          <a:p>
            <a:r>
              <a:rPr lang="en-GB" sz="4000"/>
              <a:t>Image Catalog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19EE1-CEE8-06C9-D073-4BC6C6F0A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99" y="1089847"/>
            <a:ext cx="6917010" cy="46027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600" b="1">
                <a:latin typeface="Arial"/>
                <a:cs typeface="Arial"/>
              </a:rPr>
              <a:t>Image </a:t>
            </a:r>
            <a:r>
              <a:rPr lang="en-GB" sz="1600" b="1" err="1">
                <a:latin typeface="Arial"/>
                <a:cs typeface="Arial"/>
              </a:rPr>
              <a:t>Catalog</a:t>
            </a:r>
            <a:endParaRPr lang="en-GB" sz="1600"/>
          </a:p>
          <a:p>
            <a:r>
              <a:rPr lang="en-GB" sz="1600">
                <a:latin typeface="Arial"/>
                <a:cs typeface="Arial"/>
              </a:rPr>
              <a:t>Central repository for unit icons, terrain symbols, effects, etc.</a:t>
            </a:r>
            <a:endParaRPr lang="en-GB" sz="1600"/>
          </a:p>
          <a:p>
            <a:r>
              <a:rPr lang="en-GB" sz="1600">
                <a:latin typeface="Arial"/>
                <a:cs typeface="Arial"/>
              </a:rPr>
              <a:t>Enables </a:t>
            </a:r>
            <a:r>
              <a:rPr lang="en-GB" sz="1600" b="1">
                <a:latin typeface="Arial"/>
                <a:cs typeface="Arial"/>
              </a:rPr>
              <a:t>consistent visual assets</a:t>
            </a:r>
            <a:r>
              <a:rPr lang="en-GB" sz="1600">
                <a:latin typeface="Arial"/>
                <a:cs typeface="Arial"/>
              </a:rPr>
              <a:t> across scenarios.</a:t>
            </a:r>
            <a:endParaRPr lang="en-GB" sz="1600"/>
          </a:p>
          <a:p>
            <a:r>
              <a:rPr lang="en-GB" sz="1600">
                <a:latin typeface="Arial"/>
                <a:cs typeface="Arial"/>
              </a:rPr>
              <a:t>Easy </a:t>
            </a:r>
            <a:r>
              <a:rPr lang="en-GB" sz="1600" b="1">
                <a:latin typeface="Arial"/>
                <a:cs typeface="Arial"/>
              </a:rPr>
              <a:t>reusability</a:t>
            </a:r>
            <a:r>
              <a:rPr lang="en-GB" sz="1600">
                <a:latin typeface="Arial"/>
                <a:cs typeface="Arial"/>
              </a:rPr>
              <a:t> and </a:t>
            </a:r>
            <a:r>
              <a:rPr lang="en-GB" sz="1600" b="1">
                <a:latin typeface="Arial"/>
                <a:cs typeface="Arial"/>
              </a:rPr>
              <a:t>versioning</a:t>
            </a:r>
            <a:r>
              <a:rPr lang="en-GB" sz="1600">
                <a:latin typeface="Arial"/>
                <a:cs typeface="Arial"/>
              </a:rPr>
              <a:t> for asset updates.</a:t>
            </a:r>
            <a:endParaRPr lang="en-GB" sz="1600"/>
          </a:p>
          <a:p>
            <a:pPr marL="0" indent="0">
              <a:buNone/>
            </a:pPr>
            <a:r>
              <a:rPr lang="en-GB" sz="1600" b="1">
                <a:latin typeface="Arial"/>
                <a:cs typeface="Arial"/>
              </a:rPr>
              <a:t>️ Effective Use</a:t>
            </a:r>
            <a:endParaRPr lang="en-GB" sz="1600"/>
          </a:p>
          <a:p>
            <a:r>
              <a:rPr lang="en-GB" sz="1600">
                <a:latin typeface="Arial"/>
                <a:cs typeface="Arial"/>
              </a:rPr>
              <a:t>Tag assets by </a:t>
            </a:r>
            <a:r>
              <a:rPr lang="en-GB" sz="1600" b="1">
                <a:latin typeface="Arial"/>
                <a:cs typeface="Arial"/>
              </a:rPr>
              <a:t>type</a:t>
            </a:r>
            <a:r>
              <a:rPr lang="en-GB" sz="1600">
                <a:latin typeface="Arial"/>
                <a:cs typeface="Arial"/>
              </a:rPr>
              <a:t>, </a:t>
            </a:r>
            <a:r>
              <a:rPr lang="en-GB" sz="1600" b="1">
                <a:latin typeface="Arial"/>
                <a:cs typeface="Arial"/>
              </a:rPr>
              <a:t>faction</a:t>
            </a:r>
            <a:r>
              <a:rPr lang="en-GB" sz="1600">
                <a:latin typeface="Arial"/>
                <a:cs typeface="Arial"/>
              </a:rPr>
              <a:t>, </a:t>
            </a:r>
            <a:r>
              <a:rPr lang="en-GB" sz="1600" b="1">
                <a:latin typeface="Arial"/>
                <a:cs typeface="Arial"/>
              </a:rPr>
              <a:t>scale</a:t>
            </a:r>
            <a:r>
              <a:rPr lang="en-GB" sz="1600">
                <a:latin typeface="Arial"/>
                <a:cs typeface="Arial"/>
              </a:rPr>
              <a:t>, </a:t>
            </a:r>
            <a:r>
              <a:rPr lang="en-GB" sz="1600" b="1">
                <a:latin typeface="Arial"/>
                <a:cs typeface="Arial"/>
              </a:rPr>
              <a:t>style</a:t>
            </a:r>
            <a:r>
              <a:rPr lang="en-GB" sz="1600">
                <a:latin typeface="Arial"/>
                <a:cs typeface="Arial"/>
              </a:rPr>
              <a:t>, and </a:t>
            </a:r>
            <a:r>
              <a:rPr lang="en-GB" sz="1600" b="1">
                <a:latin typeface="Arial"/>
                <a:cs typeface="Arial"/>
              </a:rPr>
              <a:t>usage</a:t>
            </a:r>
            <a:r>
              <a:rPr lang="en-GB" sz="1600">
                <a:latin typeface="Arial"/>
                <a:cs typeface="Arial"/>
              </a:rPr>
              <a:t>.</a:t>
            </a:r>
            <a:endParaRPr lang="en-GB" sz="1600"/>
          </a:p>
          <a:p>
            <a:r>
              <a:rPr lang="en-GB" sz="1600">
                <a:latin typeface="Arial"/>
                <a:cs typeface="Arial"/>
              </a:rPr>
              <a:t>Use naming conventions or folders for quick look-up by AI or scripts.</a:t>
            </a:r>
            <a:endParaRPr lang="en-GB" sz="1600">
              <a:latin typeface="Aptos" panose="020B0004020202020204"/>
              <a:cs typeface="Arial"/>
            </a:endParaRPr>
          </a:p>
          <a:p>
            <a:r>
              <a:rPr lang="en-GB" sz="1600">
                <a:latin typeface="Arial"/>
                <a:cs typeface="Arial"/>
              </a:rPr>
              <a:t>Link assets to scenario tokens for auto-rendering.</a:t>
            </a:r>
            <a:endParaRPr lang="en-GB" sz="1600"/>
          </a:p>
          <a:p>
            <a:pPr marL="0" indent="0">
              <a:buNone/>
            </a:pPr>
            <a:r>
              <a:rPr lang="en-GB" sz="1600" b="1">
                <a:latin typeface="Arial"/>
                <a:cs typeface="Arial"/>
              </a:rPr>
              <a:t>Automated Metadata via NLP</a:t>
            </a:r>
            <a:endParaRPr lang="en-GB" sz="1600"/>
          </a:p>
          <a:p>
            <a:r>
              <a:rPr lang="en-GB" sz="1600">
                <a:latin typeface="Arial"/>
                <a:cs typeface="Arial"/>
              </a:rPr>
              <a:t>NLP parses text to auto-tag relevant image assets:</a:t>
            </a:r>
            <a:endParaRPr lang="en-GB" sz="1600"/>
          </a:p>
          <a:p>
            <a:pPr lvl="1" indent="-285750">
              <a:buFont typeface="Courier New" panose="020B0604020202020204" pitchFamily="34" charset="0"/>
              <a:buChar char="o"/>
            </a:pPr>
            <a:r>
              <a:rPr lang="en-GB" sz="1600">
                <a:latin typeface="Arial"/>
                <a:cs typeface="Arial"/>
              </a:rPr>
              <a:t>"A Sherman tank moves into a forest" → tags: </a:t>
            </a:r>
            <a:r>
              <a:rPr lang="en-GB" sz="1600">
                <a:latin typeface="Roboto Mono"/>
                <a:ea typeface="Roboto Mono"/>
              </a:rPr>
              <a:t>Sherman</a:t>
            </a:r>
            <a:r>
              <a:rPr lang="en-GB" sz="1600">
                <a:latin typeface="Arial"/>
                <a:cs typeface="Arial"/>
              </a:rPr>
              <a:t>, </a:t>
            </a:r>
            <a:r>
              <a:rPr lang="en-GB" sz="1600">
                <a:latin typeface="Roboto Mono"/>
                <a:ea typeface="Roboto Mono"/>
              </a:rPr>
              <a:t>Tank</a:t>
            </a:r>
            <a:r>
              <a:rPr lang="en-GB" sz="1600">
                <a:latin typeface="Arial"/>
                <a:cs typeface="Arial"/>
              </a:rPr>
              <a:t>, </a:t>
            </a:r>
            <a:r>
              <a:rPr lang="en-GB" sz="1600">
                <a:latin typeface="Roboto Mono"/>
                <a:ea typeface="Roboto Mono"/>
              </a:rPr>
              <a:t>Forest</a:t>
            </a:r>
            <a:endParaRPr lang="en-GB" sz="1600"/>
          </a:p>
          <a:p>
            <a:pPr lvl="1" indent="-285750">
              <a:buFont typeface="Courier New" panose="020B0604020202020204" pitchFamily="34" charset="0"/>
              <a:buChar char="o"/>
            </a:pPr>
            <a:r>
              <a:rPr lang="en-GB" sz="1600">
                <a:latin typeface="Arial"/>
                <a:cs typeface="Arial"/>
              </a:rPr>
              <a:t>Saves time on manual </a:t>
            </a:r>
            <a:r>
              <a:rPr lang="en-GB" sz="1600" err="1">
                <a:latin typeface="Arial"/>
                <a:cs typeface="Arial"/>
              </a:rPr>
              <a:t>labeling</a:t>
            </a:r>
            <a:endParaRPr lang="en-GB" sz="1600">
              <a:latin typeface="Arial"/>
              <a:cs typeface="Arial"/>
            </a:endParaRPr>
          </a:p>
          <a:p>
            <a:r>
              <a:rPr lang="en-GB" sz="1600">
                <a:latin typeface="Arial"/>
                <a:cs typeface="Arial"/>
              </a:rPr>
              <a:t>Boosts accuracy and relevance of visual output.</a:t>
            </a:r>
            <a:endParaRPr lang="en-GB" sz="1600"/>
          </a:p>
        </p:txBody>
      </p:sp>
      <p:pic>
        <p:nvPicPr>
          <p:cNvPr id="5" name="Picture 4" descr="A satellite in space above earth&#10;&#10;AI-generated content may be incorrect.">
            <a:extLst>
              <a:ext uri="{FF2B5EF4-FFF2-40B4-BE49-F238E27FC236}">
                <a16:creationId xmlns:a16="http://schemas.microsoft.com/office/drawing/2014/main" id="{07D9D092-F3F3-57A0-6569-692E474C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5" r="97" b="3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7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39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96C06-5A64-4ADC-DCDF-A38919D1B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Text-to-Speech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C4AD65DC-733C-4D17-FFEF-9E517B36E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2047076"/>
            <a:ext cx="7225748" cy="27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52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7348EF-C930-B8B3-5E5A-35A60136E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26F060-1A0C-3480-633F-F731EFB7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Image-to-Video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EF8951-41C5-4125-6209-7E503F7FE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469016"/>
            <a:ext cx="7225748" cy="391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62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B423E-DF46-3D66-A038-41ECF281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Day 1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101D2-12D5-1AF3-8E81-E4E327E1F612}"/>
              </a:ext>
            </a:extLst>
          </p:cNvPr>
          <p:cNvSpPr txBox="1"/>
          <p:nvPr/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We are just two python data engineers that usually code in Jupyter notebooks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Google Colab was the fastest choice for us to develop and the GPU resources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Did not want any API calls for generation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Streamlit for our GUI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Wanted a one-stop-shop app for all features of AI video to generate a wargame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78607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B93FA6-CDCE-3A34-04D1-88222C59F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CD52E-A69B-EC39-4CA4-8E80AB3BC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Text-to-Video</a:t>
            </a:r>
          </a:p>
        </p:txBody>
      </p:sp>
      <p:pic>
        <p:nvPicPr>
          <p:cNvPr id="3" name="Picture 2" descr="A screenshot of a video generator&#10;&#10;AI-generated content may be incorrect.">
            <a:extLst>
              <a:ext uri="{FF2B5EF4-FFF2-40B4-BE49-F238E27FC236}">
                <a16:creationId xmlns:a16="http://schemas.microsoft.com/office/drawing/2014/main" id="{9C2F527E-E0D4-4A22-316E-9D83FD463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10" y="1966293"/>
            <a:ext cx="10061378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97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25053A-F4E8-BE92-8BF9-F264861B1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270AA-902F-FABE-06E0-672657F25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Music Library</a:t>
            </a:r>
          </a:p>
        </p:txBody>
      </p:sp>
      <p:pic>
        <p:nvPicPr>
          <p:cNvPr id="5" name="Picture 4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4E1B63D2-6861-622E-223B-65D6ABFC9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3134786"/>
            <a:ext cx="5131088" cy="2090917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31F51F-690C-1C0E-34EF-6BE1FCDFD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914718"/>
            <a:ext cx="5131087" cy="260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93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EC07E8-014B-BAEA-1120-16BF4D931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F0DE5-9608-B25A-DACA-351F88883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Combine it All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32786A-B83D-C553-9F18-8B1EDD528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487081"/>
            <a:ext cx="7225748" cy="388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7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2B143-CF3F-5062-A049-C6D6CDA4A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2800">
                <a:solidFill>
                  <a:srgbClr val="FFFFFF"/>
                </a:solidFill>
              </a:rPr>
              <a:t>Lessons Learned/Challenges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3A5ED-A6C2-D182-31C4-4F69931CE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latin typeface="Aptos Display"/>
                <a:ea typeface="Calibri"/>
                <a:cs typeface="Calibri"/>
              </a:rPr>
              <a:t>May have to generate images multiple times to get the right image</a:t>
            </a:r>
          </a:p>
          <a:p>
            <a:r>
              <a:rPr lang="en-US" sz="2000" dirty="0">
                <a:latin typeface="Aptos Display"/>
                <a:ea typeface="+mn-lt"/>
                <a:cs typeface="+mn-lt"/>
              </a:rPr>
              <a:t>Open Source AI image/video models are not the same quality level as commercial (Midjourney/Runway)</a:t>
            </a:r>
          </a:p>
          <a:p>
            <a:r>
              <a:rPr lang="en-US" sz="2000" dirty="0">
                <a:latin typeface="Aptos Display"/>
                <a:ea typeface="+mn-lt"/>
                <a:cs typeface="+mn-lt"/>
              </a:rPr>
              <a:t>Battle Data Model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latin typeface="Aptos Display"/>
                <a:ea typeface="+mn-lt"/>
                <a:cs typeface="+mn-lt"/>
              </a:rPr>
              <a:t> Without clear instruction, the model might generate vague, inconsistent, or overly verbose outputs that require heavy post-processing.</a:t>
            </a:r>
            <a:endParaRPr lang="en-US" sz="2000" dirty="0">
              <a:latin typeface="Aptos Display"/>
              <a:ea typeface="Calibri"/>
              <a:cs typeface="Calibri"/>
            </a:endParaRPr>
          </a:p>
          <a:p>
            <a:r>
              <a:rPr lang="en-US" sz="2000" dirty="0">
                <a:latin typeface="Aptos Display"/>
                <a:ea typeface="Calibri"/>
                <a:cs typeface="Calibri"/>
              </a:rPr>
              <a:t>Trying to come up with a good scenario for a wargame</a:t>
            </a:r>
          </a:p>
          <a:p>
            <a:r>
              <a:rPr lang="en-US" sz="2000" dirty="0">
                <a:latin typeface="Aptos Display"/>
                <a:ea typeface="Calibri"/>
                <a:cs typeface="Calibri"/>
              </a:rPr>
              <a:t>Combining video to match up with audio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latin typeface="Aptos Display"/>
                <a:ea typeface="Calibri"/>
                <a:cs typeface="Calibri"/>
              </a:rPr>
              <a:t>Suggestion: generate shorter dialogue/video segments and the combine all with music in the end</a:t>
            </a:r>
          </a:p>
          <a:p>
            <a:r>
              <a:rPr lang="en-US" sz="2000" dirty="0">
                <a:latin typeface="Aptos Display"/>
                <a:ea typeface="Calibri"/>
                <a:cs typeface="Calibri"/>
              </a:rPr>
              <a:t>GPU Resources (burning through resources through trial and error)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6643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87DCE-FF0D-BA2C-BB72-FE596E573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Wargame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0EC10-DFBC-E1AC-43CE-A965A6401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100" b="1" i="1"/>
              <a:t>"Operation Silver Wake"</a:t>
            </a:r>
            <a:r>
              <a:rPr lang="en-US" sz="1100" b="1"/>
              <a:t> (Year: 2029)</a:t>
            </a:r>
            <a:endParaRPr lang="en-US" sz="1100"/>
          </a:p>
          <a:p>
            <a:r>
              <a:rPr lang="en-US" sz="1100" i="1">
                <a:ea typeface="+mn-lt"/>
                <a:cs typeface="+mn-lt"/>
              </a:rPr>
              <a:t>(Opening – calm, strategic tone)</a:t>
            </a:r>
            <a:br>
              <a:rPr lang="en-US" sz="1100" i="1">
                <a:ea typeface="+mn-lt"/>
                <a:cs typeface="+mn-lt"/>
              </a:rPr>
            </a:br>
            <a:r>
              <a:rPr lang="en-US" sz="1100" i="1">
                <a:ea typeface="+mn-lt"/>
                <a:cs typeface="+mn-lt"/>
              </a:rPr>
              <a:t> "At 0430 hours, the United Coalition Task Force initiated </a:t>
            </a:r>
            <a:r>
              <a:rPr lang="en-US" sz="1100" b="1" i="1">
                <a:ea typeface="+mn-lt"/>
                <a:cs typeface="+mn-lt"/>
              </a:rPr>
              <a:t>Operation Silver Wake</a:t>
            </a:r>
            <a:r>
              <a:rPr lang="en-US" sz="1100" i="1">
                <a:ea typeface="+mn-lt"/>
                <a:cs typeface="+mn-lt"/>
              </a:rPr>
              <a:t>, a coordinated multi-domain strike to secure the disputed island of Varela Prime in the South Pacific — a critical node in the global quantum comms grid."</a:t>
            </a:r>
            <a:endParaRPr lang="en-US" sz="1100"/>
          </a:p>
          <a:p>
            <a:r>
              <a:rPr lang="en-US" sz="1100" i="1">
                <a:ea typeface="+mn-lt"/>
                <a:cs typeface="+mn-lt"/>
              </a:rPr>
              <a:t>(Action – air and space)</a:t>
            </a:r>
            <a:br>
              <a:rPr lang="en-US" sz="1100" i="1">
                <a:ea typeface="+mn-lt"/>
                <a:cs typeface="+mn-lt"/>
              </a:rPr>
            </a:br>
            <a:r>
              <a:rPr lang="en-US" sz="1100" i="1">
                <a:ea typeface="+mn-lt"/>
                <a:cs typeface="+mn-lt"/>
              </a:rPr>
              <a:t> "At high altitude, a formation of stealth UAVs — Ghostwings — deployed from the airborne carrier </a:t>
            </a:r>
            <a:r>
              <a:rPr lang="en-US" sz="1100" b="1" i="1">
                <a:ea typeface="+mn-lt"/>
                <a:cs typeface="+mn-lt"/>
              </a:rPr>
              <a:t>CVX-1 Skyforge</a:t>
            </a:r>
            <a:r>
              <a:rPr lang="en-US" sz="1100" i="1">
                <a:ea typeface="+mn-lt"/>
                <a:cs typeface="+mn-lt"/>
              </a:rPr>
              <a:t> began their sweep. Precision strikes disabled enemy radar installations, guided by data streamed in real-time from Coalition satellites in geosynchronous orbit."</a:t>
            </a:r>
            <a:endParaRPr lang="en-US" sz="1100"/>
          </a:p>
          <a:p>
            <a:r>
              <a:rPr lang="en-US" sz="1100" i="1">
                <a:ea typeface="+mn-lt"/>
                <a:cs typeface="+mn-lt"/>
              </a:rPr>
              <a:t>(Marine action – dramatic)</a:t>
            </a:r>
            <a:br>
              <a:rPr lang="en-US" sz="1100" i="1">
                <a:ea typeface="+mn-lt"/>
                <a:cs typeface="+mn-lt"/>
              </a:rPr>
            </a:br>
            <a:r>
              <a:rPr lang="en-US" sz="1100" i="1">
                <a:ea typeface="+mn-lt"/>
                <a:cs typeface="+mn-lt"/>
              </a:rPr>
              <a:t> "Simultaneously, the </a:t>
            </a:r>
            <a:r>
              <a:rPr lang="en-US" sz="1100" b="1" i="1">
                <a:ea typeface="+mn-lt"/>
                <a:cs typeface="+mn-lt"/>
              </a:rPr>
              <a:t>5th Marine Rapid Insertion Unit</a:t>
            </a:r>
            <a:r>
              <a:rPr lang="en-US" sz="1100" i="1">
                <a:ea typeface="+mn-lt"/>
                <a:cs typeface="+mn-lt"/>
              </a:rPr>
              <a:t> launched from the amphibious assault ship </a:t>
            </a:r>
            <a:r>
              <a:rPr lang="en-US" sz="1100" b="1" i="1">
                <a:ea typeface="+mn-lt"/>
                <a:cs typeface="+mn-lt"/>
              </a:rPr>
              <a:t>Leviathan</a:t>
            </a:r>
            <a:r>
              <a:rPr lang="en-US" sz="1100" i="1">
                <a:ea typeface="+mn-lt"/>
                <a:cs typeface="+mn-lt"/>
              </a:rPr>
              <a:t>, cutting through the heavy surf in autonomous landing craft. Naval artillery from Coalition destroyers pounded hardened bunkers along the northern shoreline, clearing the beachhead."</a:t>
            </a:r>
            <a:endParaRPr lang="en-US" sz="1100"/>
          </a:p>
          <a:p>
            <a:r>
              <a:rPr lang="en-US" sz="1100" i="1">
                <a:ea typeface="+mn-lt"/>
                <a:cs typeface="+mn-lt"/>
              </a:rPr>
              <a:t>(Enemy reaction – space and ground)</a:t>
            </a:r>
            <a:br>
              <a:rPr lang="en-US" sz="1100" i="1">
                <a:ea typeface="+mn-lt"/>
                <a:cs typeface="+mn-lt"/>
              </a:rPr>
            </a:br>
            <a:r>
              <a:rPr lang="en-US" sz="1100" i="1">
                <a:ea typeface="+mn-lt"/>
                <a:cs typeface="+mn-lt"/>
              </a:rPr>
              <a:t> "But the enemy was prepared. At 0445, a retaliatory burst from low-earth orbit disabled two Coalition satellites, disrupting comms briefly across the region. From camouflaged positions inland, railgun emplacements opened fire, targeting the second wave of insertion craft."</a:t>
            </a:r>
            <a:endParaRPr lang="en-US" sz="1100"/>
          </a:p>
          <a:p>
            <a:r>
              <a:rPr lang="en-US" sz="1100" i="1">
                <a:ea typeface="+mn-lt"/>
                <a:cs typeface="+mn-lt"/>
              </a:rPr>
              <a:t>(Coalition counter – combined air-ground)</a:t>
            </a:r>
            <a:br>
              <a:rPr lang="en-US" sz="1100" i="1">
                <a:ea typeface="+mn-lt"/>
                <a:cs typeface="+mn-lt"/>
              </a:rPr>
            </a:br>
            <a:r>
              <a:rPr lang="en-US" sz="1100" i="1">
                <a:ea typeface="+mn-lt"/>
                <a:cs typeface="+mn-lt"/>
              </a:rPr>
              <a:t> "Reacting swiftly, air support from </a:t>
            </a:r>
            <a:r>
              <a:rPr lang="en-US" sz="1100" b="1" i="1">
                <a:ea typeface="+mn-lt"/>
                <a:cs typeface="+mn-lt"/>
              </a:rPr>
              <a:t>Falcon X jet-drones</a:t>
            </a:r>
            <a:r>
              <a:rPr lang="en-US" sz="1100" i="1">
                <a:ea typeface="+mn-lt"/>
                <a:cs typeface="+mn-lt"/>
              </a:rPr>
              <a:t> executed a deep strike, neutralizing the rail positions while cyberteams re-routed data flow through mesh UAV relays. On the ground, mechanized units pushed forward under cover of drone-operated smoke screens, linking up with forward scouts embedded days prior."</a:t>
            </a:r>
            <a:endParaRPr lang="en-US" sz="1100"/>
          </a:p>
          <a:p>
            <a:r>
              <a:rPr lang="en-US" sz="1100" i="1">
                <a:ea typeface="+mn-lt"/>
                <a:cs typeface="+mn-lt"/>
              </a:rPr>
              <a:t>(Cliffhanger / transition)</a:t>
            </a:r>
            <a:br>
              <a:rPr lang="en-US" sz="1100" i="1">
                <a:ea typeface="+mn-lt"/>
                <a:cs typeface="+mn-lt"/>
              </a:rPr>
            </a:br>
            <a:r>
              <a:rPr lang="en-US" sz="1100" i="1">
                <a:ea typeface="+mn-lt"/>
                <a:cs typeface="+mn-lt"/>
              </a:rPr>
              <a:t> "The battle was far from over — and as night fell over Varela Prime, both sides braced for a second wave... in a war where the sky, sea, and space were equally contested."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025403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4728B-BF48-5EB5-C22A-648F143A9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 Generated Wargame Video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9470-B7BC-E2E4-10A9-FD069E40FBF6}"/>
              </a:ext>
            </a:extLst>
          </p:cNvPr>
          <p:cNvSpPr txBox="1"/>
          <p:nvPr/>
        </p:nvSpPr>
        <p:spPr>
          <a:xfrm>
            <a:off x="4817806" y="2241755"/>
            <a:ext cx="497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the video that is available on </a:t>
            </a:r>
            <a:r>
              <a:rPr lang="en-US" dirty="0" err="1"/>
              <a:t>github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0459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F3723-1E08-B696-D809-B26F772A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Impact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36AF4A23-6ACB-6B28-208C-996A4DE6A7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73255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1609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E6B86-DFA3-5045-A919-CD98010A2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Responsible AI &amp; NATO Compliance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07FA8E71-DB00-AA47-D5AC-9E2E673A44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195035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3620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7B517-18F6-F5B0-8184-746C7CE25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E6A2C5-71D4-6C3E-EC66-5C0E462DD4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63774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6218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EFB122-CC48-95CC-8898-BC695729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After Action Render App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677208-BFAC-B9E5-14C1-06E068A57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33" y="1966293"/>
            <a:ext cx="927533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63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6DACEE-2DAD-C2CB-B259-AD7700558417}"/>
              </a:ext>
            </a:extLst>
          </p:cNvPr>
          <p:cNvGrpSpPr/>
          <p:nvPr/>
        </p:nvGrpSpPr>
        <p:grpSpPr>
          <a:xfrm>
            <a:off x="457200" y="835014"/>
            <a:ext cx="11277600" cy="5187972"/>
            <a:chOff x="704730" y="806805"/>
            <a:chExt cx="10111747" cy="4651651"/>
          </a:xfrm>
        </p:grpSpPr>
        <p:pic>
          <p:nvPicPr>
            <p:cNvPr id="2" name="Picture 1" descr="A screen shot of a computer&#10;&#10;AI-generated content may be incorrect.">
              <a:extLst>
                <a:ext uri="{FF2B5EF4-FFF2-40B4-BE49-F238E27FC236}">
                  <a16:creationId xmlns:a16="http://schemas.microsoft.com/office/drawing/2014/main" id="{9050C69D-B2EF-0727-5C72-082E22650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4826" y="806805"/>
              <a:ext cx="4651651" cy="4651651"/>
            </a:xfrm>
            <a:prstGeom prst="rect">
              <a:avLst/>
            </a:prstGeom>
          </p:spPr>
        </p:pic>
        <p:pic>
          <p:nvPicPr>
            <p:cNvPr id="3" name="Picture 2" descr="A blue screen with white text and icons&#10;&#10;AI-generated content may be incorrect.">
              <a:extLst>
                <a:ext uri="{FF2B5EF4-FFF2-40B4-BE49-F238E27FC236}">
                  <a16:creationId xmlns:a16="http://schemas.microsoft.com/office/drawing/2014/main" id="{8C78B5D8-ED42-F9E3-937E-E74B7070A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730" y="1749724"/>
              <a:ext cx="5037827" cy="33585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991C59-8E9D-9689-8A39-B56CDF147A68}"/>
                </a:ext>
              </a:extLst>
            </p:cNvPr>
            <p:cNvSpPr txBox="1"/>
            <p:nvPr/>
          </p:nvSpPr>
          <p:spPr>
            <a:xfrm>
              <a:off x="7865537" y="1371041"/>
              <a:ext cx="125022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1014984">
                <a:spcAft>
                  <a:spcPts val="600"/>
                </a:spcAft>
              </a:pPr>
              <a:r>
                <a:rPr lang="en-US" sz="1998" kern="1200" err="1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App.ipynb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9564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1D3C52-DCB5-BA0F-DDBF-928F1B6E4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After Action Render  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A96A19-F1EA-B890-8BA8-3B73E97A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961611"/>
            <a:ext cx="5131088" cy="2437267"/>
          </a:xfrm>
          <a:prstGeom prst="rect">
            <a:avLst/>
          </a:prstGeom>
        </p:spPr>
      </p:pic>
      <p:pic>
        <p:nvPicPr>
          <p:cNvPr id="3" name="Graphic 2" descr="Video camera with solid fill">
            <a:extLst>
              <a:ext uri="{FF2B5EF4-FFF2-40B4-BE49-F238E27FC236}">
                <a16:creationId xmlns:a16="http://schemas.microsoft.com/office/drawing/2014/main" id="{0C3E1703-95BF-7B6F-36BE-B3C96FB18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5165" y="2217815"/>
            <a:ext cx="399783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1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F61D28-872B-F735-3F2A-E38B940CBCDA}"/>
              </a:ext>
            </a:extLst>
          </p:cNvPr>
          <p:cNvGrpSpPr/>
          <p:nvPr/>
        </p:nvGrpSpPr>
        <p:grpSpPr>
          <a:xfrm>
            <a:off x="1263578" y="1312682"/>
            <a:ext cx="9664846" cy="4054453"/>
            <a:chOff x="784802" y="1003508"/>
            <a:chExt cx="11092626" cy="5253012"/>
          </a:xfrm>
        </p:grpSpPr>
        <p:pic>
          <p:nvPicPr>
            <p:cNvPr id="3" name="Picture 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F8A81AA2-54FA-506F-8568-CE1D2B81C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4802" y="1003508"/>
              <a:ext cx="10622395" cy="525301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0B484DA-3B61-8D63-B233-01B69949B2B3}"/>
                </a:ext>
              </a:extLst>
            </p:cNvPr>
            <p:cNvSpPr txBox="1"/>
            <p:nvPr/>
          </p:nvSpPr>
          <p:spPr>
            <a:xfrm>
              <a:off x="6746240" y="3331803"/>
              <a:ext cx="5131188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877662">
                <a:spcAft>
                  <a:spcPts val="510"/>
                </a:spcAft>
              </a:pPr>
              <a:r>
                <a:rPr lang="en-GB" sz="13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Spacy             NLP parts of speech         MIT Licence</a:t>
              </a:r>
              <a:endParaRPr lang="en-GB" sz="1400"/>
            </a:p>
          </p:txBody>
        </p:sp>
      </p:grpSp>
    </p:spTree>
    <p:extLst>
      <p:ext uri="{BB962C8B-B14F-4D97-AF65-F5344CB8AC3E}">
        <p14:creationId xmlns:p14="http://schemas.microsoft.com/office/powerpoint/2010/main" val="284605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28F78D28-AC38-5C4A-61DB-AEF6EC73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175" b="1477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84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3731E-4080-E0FE-A136-BEBEA00F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79D73-D68A-392F-3B82-4E218C774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Hardware</a:t>
            </a:r>
            <a:endParaRPr lang="en-US" sz="2000" dirty="0"/>
          </a:p>
          <a:p>
            <a:r>
              <a:rPr lang="en-US" sz="2000" b="1" dirty="0">
                <a:ea typeface="+mn-lt"/>
                <a:cs typeface="+mn-lt"/>
              </a:rPr>
              <a:t>GPU:</a:t>
            </a:r>
            <a:r>
              <a:rPr lang="en-US" sz="2000" dirty="0">
                <a:ea typeface="+mn-lt"/>
                <a:cs typeface="+mn-lt"/>
              </a:rPr>
              <a:t> NVIDIA Tesla T4 (</a:t>
            </a:r>
            <a:r>
              <a:rPr lang="en-US" sz="2000">
                <a:ea typeface="+mn-lt"/>
                <a:cs typeface="+mn-lt"/>
              </a:rPr>
              <a:t>Colab</a:t>
            </a:r>
            <a:r>
              <a:rPr lang="en-US" sz="2000" dirty="0">
                <a:ea typeface="+mn-lt"/>
                <a:cs typeface="+mn-lt"/>
              </a:rPr>
              <a:t> environment)</a:t>
            </a:r>
            <a:endParaRPr lang="en-US" sz="2000" dirty="0"/>
          </a:p>
          <a:p>
            <a:r>
              <a:rPr lang="en-US" sz="2000" b="1" dirty="0">
                <a:ea typeface="+mn-lt"/>
                <a:cs typeface="+mn-lt"/>
              </a:rPr>
              <a:t>RAM:</a:t>
            </a:r>
            <a:r>
              <a:rPr lang="en-US" sz="2000" dirty="0">
                <a:ea typeface="+mn-lt"/>
                <a:cs typeface="+mn-lt"/>
              </a:rPr>
              <a:t> 12 GB or more (</a:t>
            </a:r>
            <a:r>
              <a:rPr lang="en-US" sz="2000">
                <a:ea typeface="+mn-lt"/>
                <a:cs typeface="+mn-lt"/>
              </a:rPr>
              <a:t>Colab</a:t>
            </a:r>
            <a:r>
              <a:rPr lang="en-US" sz="2000" dirty="0">
                <a:ea typeface="+mn-lt"/>
                <a:cs typeface="+mn-lt"/>
              </a:rPr>
              <a:t> environment)</a:t>
            </a:r>
            <a:endParaRPr lang="en-US" sz="2000" dirty="0"/>
          </a:p>
          <a:p>
            <a:r>
              <a:rPr lang="en-US" sz="2000" b="1" dirty="0">
                <a:ea typeface="+mn-lt"/>
                <a:cs typeface="+mn-lt"/>
              </a:rPr>
              <a:t>Disk Space:</a:t>
            </a:r>
            <a:r>
              <a:rPr lang="en-US" sz="2000" dirty="0">
                <a:ea typeface="+mn-lt"/>
                <a:cs typeface="+mn-lt"/>
              </a:rPr>
              <a:t> Sufficient space for storing generated images and model data (</a:t>
            </a:r>
            <a:r>
              <a:rPr lang="en-US" sz="2000">
                <a:ea typeface="+mn-lt"/>
                <a:cs typeface="+mn-lt"/>
              </a:rPr>
              <a:t>Colab</a:t>
            </a:r>
            <a:r>
              <a:rPr lang="en-US" sz="2000" dirty="0">
                <a:ea typeface="+mn-lt"/>
                <a:cs typeface="+mn-lt"/>
              </a:rPr>
              <a:t> provides temporary disk space)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Software:</a:t>
            </a:r>
            <a:endParaRPr lang="en-US" sz="2000" dirty="0"/>
          </a:p>
          <a:p>
            <a:r>
              <a:rPr lang="en-US" sz="2000" b="1" dirty="0">
                <a:ea typeface="+mn-lt"/>
                <a:cs typeface="+mn-lt"/>
              </a:rPr>
              <a:t>Operating System:</a:t>
            </a:r>
            <a:r>
              <a:rPr lang="en-US" sz="2000" dirty="0">
                <a:ea typeface="+mn-lt"/>
                <a:cs typeface="+mn-lt"/>
              </a:rPr>
              <a:t> Linux-based (</a:t>
            </a:r>
            <a:r>
              <a:rPr lang="en-US" sz="2000">
                <a:ea typeface="+mn-lt"/>
                <a:cs typeface="+mn-lt"/>
              </a:rPr>
              <a:t>Colab</a:t>
            </a:r>
            <a:r>
              <a:rPr lang="en-US" sz="2000" dirty="0">
                <a:ea typeface="+mn-lt"/>
                <a:cs typeface="+mn-lt"/>
              </a:rPr>
              <a:t> environment)</a:t>
            </a:r>
            <a:endParaRPr lang="en-US" sz="2000" dirty="0"/>
          </a:p>
          <a:p>
            <a:r>
              <a:rPr lang="en-US" sz="2000" b="1" dirty="0">
                <a:ea typeface="+mn-lt"/>
                <a:cs typeface="+mn-lt"/>
              </a:rPr>
              <a:t>Python:</a:t>
            </a:r>
            <a:r>
              <a:rPr lang="en-US" sz="2000" dirty="0">
                <a:ea typeface="+mn-lt"/>
                <a:cs typeface="+mn-lt"/>
              </a:rPr>
              <a:t> 3.10.12 (Replace with your current Python version: </a:t>
            </a:r>
            <a:r>
              <a:rPr lang="en-US" sz="2000" dirty="0">
                <a:latin typeface="Consolas"/>
              </a:rPr>
              <a:t>!python --version</a:t>
            </a:r>
            <a:r>
              <a:rPr lang="en-US" sz="2000" dirty="0">
                <a:ea typeface="+mn-lt"/>
                <a:cs typeface="+mn-lt"/>
              </a:rPr>
              <a:t> in </a:t>
            </a:r>
            <a:r>
              <a:rPr lang="en-US" sz="2000">
                <a:ea typeface="+mn-lt"/>
                <a:cs typeface="+mn-lt"/>
              </a:rPr>
              <a:t>Colab</a:t>
            </a:r>
            <a:r>
              <a:rPr lang="en-US" sz="2000" dirty="0">
                <a:ea typeface="+mn-lt"/>
                <a:cs typeface="+mn-lt"/>
              </a:rPr>
              <a:t>)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3429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17E27-C388-310B-1E38-6E9A0588E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App Features</a:t>
            </a:r>
          </a:p>
        </p:txBody>
      </p:sp>
    </p:spTree>
    <p:extLst>
      <p:ext uri="{BB962C8B-B14F-4D97-AF65-F5344CB8AC3E}">
        <p14:creationId xmlns:p14="http://schemas.microsoft.com/office/powerpoint/2010/main" val="1035491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</TotalTime>
  <Words>1378</Words>
  <Application>Microsoft Office PowerPoint</Application>
  <PresentationFormat>Widescreen</PresentationFormat>
  <Paragraphs>106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Aptos</vt:lpstr>
      <vt:lpstr>Aptos Display</vt:lpstr>
      <vt:lpstr>Arial</vt:lpstr>
      <vt:lpstr>Calibri</vt:lpstr>
      <vt:lpstr>Consolas</vt:lpstr>
      <vt:lpstr>Courier New</vt:lpstr>
      <vt:lpstr>Courier New,monospace</vt:lpstr>
      <vt:lpstr>Roboto Mono</vt:lpstr>
      <vt:lpstr>office theme</vt:lpstr>
      <vt:lpstr>TIDE Hackathon 2025  AI-Driven Video Generation Challenge  NULL ISLAND </vt:lpstr>
      <vt:lpstr>Day 1 Decisions</vt:lpstr>
      <vt:lpstr>After Action Render App</vt:lpstr>
      <vt:lpstr>PowerPoint Presentation</vt:lpstr>
      <vt:lpstr>After Action Render  </vt:lpstr>
      <vt:lpstr>PowerPoint Presentation</vt:lpstr>
      <vt:lpstr>PowerPoint Presentation</vt:lpstr>
      <vt:lpstr>System Requirements</vt:lpstr>
      <vt:lpstr>The App Features</vt:lpstr>
      <vt:lpstr>Image-to-Image Generation</vt:lpstr>
      <vt:lpstr>PowerPoint Presentation</vt:lpstr>
      <vt:lpstr>PowerPoint Presentation</vt:lpstr>
      <vt:lpstr>PowerPoint Presentation</vt:lpstr>
      <vt:lpstr>Scene Animation Builder</vt:lpstr>
      <vt:lpstr>PowerPoint Presentation</vt:lpstr>
      <vt:lpstr>Scene Animation Builder</vt:lpstr>
      <vt:lpstr>Image Catalog </vt:lpstr>
      <vt:lpstr>Text-to-Speech</vt:lpstr>
      <vt:lpstr>Image-to-Video</vt:lpstr>
      <vt:lpstr>Text-to-Video</vt:lpstr>
      <vt:lpstr>Music Library</vt:lpstr>
      <vt:lpstr>Combine it All</vt:lpstr>
      <vt:lpstr>Lessons Learned/Challenges</vt:lpstr>
      <vt:lpstr>Wargame Scenario</vt:lpstr>
      <vt:lpstr>AI Generated Wargame Video</vt:lpstr>
      <vt:lpstr>Impact</vt:lpstr>
      <vt:lpstr>Responsible AI &amp; NATO Compliance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crystal goecker</dc:creator>
  <cp:lastModifiedBy>Crystal Goecker</cp:lastModifiedBy>
  <cp:revision>234</cp:revision>
  <dcterms:created xsi:type="dcterms:W3CDTF">2025-04-10T05:56:36Z</dcterms:created>
  <dcterms:modified xsi:type="dcterms:W3CDTF">2025-04-15T12:49:52Z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1172fb5-86d0-42cb-ba27-645bef134c04_Enabled">
    <vt:lpwstr>true</vt:lpwstr>
  </property>
  <property fmtid="{D5CDD505-2E9C-101B-9397-08002B2CF9AE}" pid="3" name="MSIP_Label_81172fb5-86d0-42cb-ba27-645bef134c04_Method">
    <vt:lpwstr>Standard</vt:lpwstr>
  </property>
  <property fmtid="{D5CDD505-2E9C-101B-9397-08002B2CF9AE}" pid="4" name="MSIP_Label_81172fb5-86d0-42cb-ba27-645bef134c04_Name">
    <vt:lpwstr>NATO Unclassified</vt:lpwstr>
  </property>
  <property fmtid="{D5CDD505-2E9C-101B-9397-08002B2CF9AE}" pid="5" name="MSIP_Label_81172fb5-86d0-42cb-ba27-645bef134c04_SiteId">
    <vt:lpwstr>4e058d4f-695c-4815-91b9-3bea0bf19c06</vt:lpwstr>
  </property>
  <property fmtid="{D5CDD505-2E9C-101B-9397-08002B2CF9AE}" pid="6" name="MSIP_Label_81172fb5-86d0-42cb-ba27-645bef134c04_ContentBits">
    <vt:lpwstr>1</vt:lpwstr>
  </property>
  <property fmtid="{D5CDD505-2E9C-101B-9397-08002B2CF9AE}" pid="7" name="MSIP_Label_81172fb5-86d0-42cb-ba27-645bef134c04_Tag">
    <vt:lpwstr>10, 3, 0, 2</vt:lpwstr>
  </property>
  <property fmtid="{D5CDD505-2E9C-101B-9397-08002B2CF9AE}" pid="8" name="ClassificationContentMarkingHeaderLocations">
    <vt:lpwstr>office theme:8</vt:lpwstr>
  </property>
  <property fmtid="{D5CDD505-2E9C-101B-9397-08002B2CF9AE}" pid="9" name="ClassificationContentMarkingHeaderText">
    <vt:lpwstr>NATO UNCLASSIFIED</vt:lpwstr>
  </property>
  <property fmtid="{D5CDD505-2E9C-101B-9397-08002B2CF9AE}" pid="10" name="MSIP_Label_81172fb5-86d0-42cb-ba27-645bef134c04_ActionId">
    <vt:lpwstr>f3d35ef5-d94f-4375-93ca-1ecb5374888f</vt:lpwstr>
  </property>
  <property fmtid="{D5CDD505-2E9C-101B-9397-08002B2CF9AE}" pid="11" name="MSIP_Label_81172fb5-86d0-42cb-ba27-645bef134c04_SetDate">
    <vt:lpwstr>2025-04-10T05:56:40Z</vt:lpwstr>
  </property>
</Properties>
</file>